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64" r:id="rId7"/>
    <p:sldId id="273" r:id="rId8"/>
    <p:sldId id="274" r:id="rId9"/>
    <p:sldId id="271" r:id="rId10"/>
    <p:sldId id="272" r:id="rId11"/>
    <p:sldId id="262" r:id="rId12"/>
    <p:sldId id="263" r:id="rId13"/>
    <p:sldId id="265" r:id="rId14"/>
    <p:sldId id="270" r:id="rId15"/>
    <p:sldId id="267" r:id="rId16"/>
    <p:sldId id="266" r:id="rId17"/>
    <p:sldId id="269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60BC-5C43-45B6-8CA5-771EB4610BC1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66AD-D96E-4832-8265-8FD82E060A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24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60BC-5C43-45B6-8CA5-771EB4610BC1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66AD-D96E-4832-8265-8FD82E060A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17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60BC-5C43-45B6-8CA5-771EB4610BC1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66AD-D96E-4832-8265-8FD82E060A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04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60BC-5C43-45B6-8CA5-771EB4610BC1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66AD-D96E-4832-8265-8FD82E060A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2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60BC-5C43-45B6-8CA5-771EB4610BC1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66AD-D96E-4832-8265-8FD82E060A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2950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60BC-5C43-45B6-8CA5-771EB4610BC1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66AD-D96E-4832-8265-8FD82E060A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3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60BC-5C43-45B6-8CA5-771EB4610BC1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66AD-D96E-4832-8265-8FD82E060A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51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60BC-5C43-45B6-8CA5-771EB4610BC1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66AD-D96E-4832-8265-8FD82E060A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994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60BC-5C43-45B6-8CA5-771EB4610BC1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66AD-D96E-4832-8265-8FD82E060A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91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60BC-5C43-45B6-8CA5-771EB4610BC1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66AD-D96E-4832-8265-8FD82E060A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934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60BC-5C43-45B6-8CA5-771EB4610BC1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66AD-D96E-4832-8265-8FD82E060A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407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B60BC-5C43-45B6-8CA5-771EB4610BC1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D66AD-D96E-4832-8265-8FD82E060A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81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bjekt&#10;&#10;Popis byl vytvořen automaticky">
            <a:extLst>
              <a:ext uri="{FF2B5EF4-FFF2-40B4-BE49-F238E27FC236}">
                <a16:creationId xmlns:a16="http://schemas.microsoft.com/office/drawing/2014/main" id="{49B9DDE2-9733-4957-AA63-774A529A7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2363"/>
            <a:ext cx="9144000" cy="587044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59D390C-EE8C-4C1B-A858-C56A90176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8" y="-1431924"/>
            <a:ext cx="7772400" cy="2387600"/>
          </a:xfrm>
        </p:spPr>
        <p:txBody>
          <a:bodyPr>
            <a:normAutofit/>
          </a:bodyPr>
          <a:lstStyle/>
          <a:p>
            <a:r>
              <a:rPr lang="cs-CZ" sz="5400" b="1" dirty="0"/>
              <a:t>El Lisickij (1890–1941)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BFBA685-9543-48B0-BBE3-1D9AC4AFD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788988"/>
            <a:ext cx="9143999" cy="1655762"/>
          </a:xfrm>
        </p:spPr>
        <p:txBody>
          <a:bodyPr/>
          <a:lstStyle/>
          <a:p>
            <a:r>
              <a:rPr lang="cs-CZ" dirty="0"/>
              <a:t>Ruský malíř</a:t>
            </a:r>
            <a:r>
              <a:rPr lang="en-US" dirty="0"/>
              <a:t>, </a:t>
            </a:r>
            <a:r>
              <a:rPr lang="cs-CZ" dirty="0"/>
              <a:t>typograf</a:t>
            </a:r>
            <a:r>
              <a:rPr lang="en-US" dirty="0"/>
              <a:t>, </a:t>
            </a:r>
            <a:r>
              <a:rPr lang="cs-CZ" dirty="0"/>
              <a:t>grafik a průkopník nezobrazivého umění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4FD4FE4-EA10-4F41-9052-D256BFC5A7EE}"/>
              </a:ext>
            </a:extLst>
          </p:cNvPr>
          <p:cNvSpPr txBox="1"/>
          <p:nvPr/>
        </p:nvSpPr>
        <p:spPr>
          <a:xfrm>
            <a:off x="8458199" y="6619875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1922</a:t>
            </a:r>
          </a:p>
        </p:txBody>
      </p:sp>
    </p:spTree>
    <p:extLst>
      <p:ext uri="{BB962C8B-B14F-4D97-AF65-F5344CB8AC3E}">
        <p14:creationId xmlns:p14="http://schemas.microsoft.com/office/powerpoint/2010/main" val="1957348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interiér, zeď, patro, strop&#10;&#10;Popis byl vytvořen automaticky">
            <a:extLst>
              <a:ext uri="{FF2B5EF4-FFF2-40B4-BE49-F238E27FC236}">
                <a16:creationId xmlns:a16="http://schemas.microsoft.com/office/drawing/2014/main" id="{3599A697-0729-41CD-9AD1-0BABD9DA3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13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F2D0D6-300A-49A3-A57F-0129C8B29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3815" y="0"/>
            <a:ext cx="5986088" cy="1325563"/>
          </a:xfrm>
        </p:spPr>
        <p:txBody>
          <a:bodyPr>
            <a:normAutofit/>
          </a:bodyPr>
          <a:lstStyle/>
          <a:p>
            <a:pPr algn="ctr"/>
            <a:r>
              <a:rPr lang="cs-CZ" sz="2800" i="1" dirty="0"/>
              <a:t>Žehlička mraků </a:t>
            </a:r>
            <a:r>
              <a:rPr lang="cs-CZ" sz="2800" dirty="0"/>
              <a:t>(horizontální mrakodrap), 1923–1925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7307C59-B2E5-477A-A778-1E45849C5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2" y="392239"/>
            <a:ext cx="2989276" cy="2289048"/>
          </a:xfrm>
        </p:spPr>
      </p:pic>
      <p:pic>
        <p:nvPicPr>
          <p:cNvPr id="7" name="Obrázek 6" descr="Obsah obrázku budova, fotka, staré&#10;&#10;Popis byl vytvořen automaticky">
            <a:extLst>
              <a:ext uri="{FF2B5EF4-FFF2-40B4-BE49-F238E27FC236}">
                <a16:creationId xmlns:a16="http://schemas.microsoft.com/office/drawing/2014/main" id="{26745634-9BF9-4300-ABB8-48F39C7E7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700" y="1352550"/>
            <a:ext cx="6010318" cy="5505450"/>
          </a:xfrm>
          <a:prstGeom prst="rect">
            <a:avLst/>
          </a:prstGeom>
        </p:spPr>
      </p:pic>
      <p:pic>
        <p:nvPicPr>
          <p:cNvPr id="9" name="Obrázek 8" descr="Obsah obrázku patro, interiér, fotka, černá&#10;&#10;Popis byl vytvořen automaticky">
            <a:extLst>
              <a:ext uri="{FF2B5EF4-FFF2-40B4-BE49-F238E27FC236}">
                <a16:creationId xmlns:a16="http://schemas.microsoft.com/office/drawing/2014/main" id="{7D1DE039-ABE2-4328-8BEC-0BAC5C1AE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2" y="2695574"/>
            <a:ext cx="2929721" cy="40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62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budova, voda, exteriér, obloha&#10;&#10;Popis byl vytvořen automaticky">
            <a:extLst>
              <a:ext uri="{FF2B5EF4-FFF2-40B4-BE49-F238E27FC236}">
                <a16:creationId xmlns:a16="http://schemas.microsoft.com/office/drawing/2014/main" id="{661DD923-9FEC-43C8-A73F-8AC98EEC8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" r="4617" b="-1"/>
          <a:stretch/>
        </p:blipFill>
        <p:spPr>
          <a:xfrm>
            <a:off x="0" y="10"/>
            <a:ext cx="9143980" cy="685799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EABF740-C966-4CDB-86CA-A52032EEB9CC}"/>
              </a:ext>
            </a:extLst>
          </p:cNvPr>
          <p:cNvSpPr txBox="1"/>
          <p:nvPr/>
        </p:nvSpPr>
        <p:spPr>
          <a:xfrm>
            <a:off x="0" y="6467475"/>
            <a:ext cx="6238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El Lissickij, </a:t>
            </a:r>
            <a:r>
              <a:rPr lang="cs-CZ" sz="1400" i="1" dirty="0">
                <a:solidFill>
                  <a:schemeClr val="bg1"/>
                </a:solidFill>
              </a:rPr>
              <a:t>Žehlička mraků </a:t>
            </a:r>
            <a:r>
              <a:rPr lang="cs-CZ" sz="1400" dirty="0">
                <a:solidFill>
                  <a:schemeClr val="bg1"/>
                </a:solidFill>
              </a:rPr>
              <a:t>(fotomontáž), 1925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30EDBBD-DC4A-48A8-AC6E-6DE0B2D5D581}"/>
              </a:ext>
            </a:extLst>
          </p:cNvPr>
          <p:cNvSpPr txBox="1"/>
          <p:nvPr/>
        </p:nvSpPr>
        <p:spPr>
          <a:xfrm>
            <a:off x="5133975" y="-64860"/>
            <a:ext cx="4010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Komplex 8mi identických, barevně odlišených staveb navržených pro jeden z moskevských bulvárů, výška 50m, 3 patra, jeden z plánovaných 8mi „soklů“ měl ústit do metra, horizontální pohyb je pro lidi  přirozený</a:t>
            </a:r>
          </a:p>
        </p:txBody>
      </p:sp>
    </p:spTree>
    <p:extLst>
      <p:ext uri="{BB962C8B-B14F-4D97-AF65-F5344CB8AC3E}">
        <p14:creationId xmlns:p14="http://schemas.microsoft.com/office/powerpoint/2010/main" val="3162761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obloha, exteriér, strom, budova&#10;&#10;Popis byl vytvořen automaticky">
            <a:extLst>
              <a:ext uri="{FF2B5EF4-FFF2-40B4-BE49-F238E27FC236}">
                <a16:creationId xmlns:a16="http://schemas.microsoft.com/office/drawing/2014/main" id="{56F0F152-6D07-4FA6-9E97-CC6999B64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" b="-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BBAF124-A937-4FC1-944E-BA19D3F3D430}"/>
              </a:ext>
            </a:extLst>
          </p:cNvPr>
          <p:cNvSpPr txBox="1"/>
          <p:nvPr/>
        </p:nvSpPr>
        <p:spPr>
          <a:xfrm>
            <a:off x="95250" y="161925"/>
            <a:ext cx="890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Ministerstvo dálnic</a:t>
            </a:r>
            <a:r>
              <a:rPr lang="cs-CZ" dirty="0"/>
              <a:t>, Tbilisi</a:t>
            </a:r>
          </a:p>
        </p:txBody>
      </p:sp>
    </p:spTree>
    <p:extLst>
      <p:ext uri="{BB962C8B-B14F-4D97-AF65-F5344CB8AC3E}">
        <p14:creationId xmlns:p14="http://schemas.microsoft.com/office/powerpoint/2010/main" val="2255602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3324ED-89EB-4F34-B7A6-436DB5962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-23892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Karel Prager, „město nad městem“</a:t>
            </a:r>
          </a:p>
        </p:txBody>
      </p:sp>
      <p:pic>
        <p:nvPicPr>
          <p:cNvPr id="5" name="Zástupný obsah 4" descr="Obsah obrázku LEGO, hračka&#10;&#10;Popis byl vytvořen automaticky">
            <a:extLst>
              <a:ext uri="{FF2B5EF4-FFF2-40B4-BE49-F238E27FC236}">
                <a16:creationId xmlns:a16="http://schemas.microsoft.com/office/drawing/2014/main" id="{A0386A1D-D5DB-49CD-B894-E8EB6C3FE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0" y="904875"/>
            <a:ext cx="9147429" cy="5954977"/>
          </a:xfrm>
        </p:spPr>
      </p:pic>
    </p:spTree>
    <p:extLst>
      <p:ext uri="{BB962C8B-B14F-4D97-AF65-F5344CB8AC3E}">
        <p14:creationId xmlns:p14="http://schemas.microsoft.com/office/powerpoint/2010/main" val="1790524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exteriér, obloha, fotka, budova&#10;&#10;Popis byl vytvořen automaticky">
            <a:extLst>
              <a:ext uri="{FF2B5EF4-FFF2-40B4-BE49-F238E27FC236}">
                <a16:creationId xmlns:a16="http://schemas.microsoft.com/office/drawing/2014/main" id="{A4007E71-3FD0-4A46-BC30-5E417BAA5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9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96F1F73-4C67-457B-B894-9FCBEC11B798}"/>
              </a:ext>
            </a:extLst>
          </p:cNvPr>
          <p:cNvSpPr txBox="1"/>
          <p:nvPr/>
        </p:nvSpPr>
        <p:spPr>
          <a:xfrm>
            <a:off x="0" y="76200"/>
            <a:ext cx="9143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Karel Prager a ateliér Gama, </a:t>
            </a:r>
            <a:r>
              <a:rPr lang="cs-CZ" i="1" dirty="0"/>
              <a:t>budova Federálního shromáždění v Praze</a:t>
            </a:r>
            <a:r>
              <a:rPr lang="cs-CZ" dirty="0"/>
              <a:t>, nad plodinovou burzou z 30. let (soutěž 1965, realizace 1968–1973) </a:t>
            </a:r>
          </a:p>
        </p:txBody>
      </p:sp>
    </p:spTree>
    <p:extLst>
      <p:ext uri="{BB962C8B-B14F-4D97-AF65-F5344CB8AC3E}">
        <p14:creationId xmlns:p14="http://schemas.microsoft.com/office/powerpoint/2010/main" val="962823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exteriér, silnice, obloha, ulice&#10;&#10;Popis byl vytvořen automaticky">
            <a:extLst>
              <a:ext uri="{FF2B5EF4-FFF2-40B4-BE49-F238E27FC236}">
                <a16:creationId xmlns:a16="http://schemas.microsoft.com/office/drawing/2014/main" id="{257C64ED-934D-4F3B-BDE9-98F9806FC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r="1305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86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budova, exteriér, obloha, silnice&#10;&#10;Popis byl vytvořen automaticky">
            <a:extLst>
              <a:ext uri="{FF2B5EF4-FFF2-40B4-BE49-F238E27FC236}">
                <a16:creationId xmlns:a16="http://schemas.microsoft.com/office/drawing/2014/main" id="{CD20BA08-C978-4510-8041-13A4EC7A3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</p:spPr>
      </p:pic>
    </p:spTree>
    <p:extLst>
      <p:ext uri="{BB962C8B-B14F-4D97-AF65-F5344CB8AC3E}">
        <p14:creationId xmlns:p14="http://schemas.microsoft.com/office/powerpoint/2010/main" val="317036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obloha, budova, exteriér, tráva&#10;&#10;Popis byl vytvořen automaticky">
            <a:extLst>
              <a:ext uri="{FF2B5EF4-FFF2-40B4-BE49-F238E27FC236}">
                <a16:creationId xmlns:a16="http://schemas.microsoft.com/office/drawing/2014/main" id="{BDCA5E21-D88F-42DF-91A5-1128BF1F8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2989"/>
            <a:ext cx="9144000" cy="473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55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77D21CC2-D9E2-4751-BD9A-17A96B856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37025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362FE1-1D88-4D90-AF57-FF54DC28E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7025" y="76200"/>
            <a:ext cx="3506975" cy="685800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Vyrostl v běloruském městě Vitebsk</a:t>
            </a:r>
          </a:p>
          <a:p>
            <a:r>
              <a:rPr lang="cs-CZ" dirty="0"/>
              <a:t>v r. 1909 úspěšně složil zkoušky na akademii v Petrohradě, ale ke studiu nenastoupil, protože brali jen omezený počet židovských studentů (Lissickij je Žid, El zkráceně Elizar, resp. Lazar)</a:t>
            </a:r>
          </a:p>
          <a:p>
            <a:r>
              <a:rPr lang="cs-CZ" dirty="0"/>
              <a:t>1910–1914: odchod do Evropy (v Darmstadtu studuje architekturu, studijní cesty po Itálii a pobyt v Paříži)</a:t>
            </a:r>
          </a:p>
          <a:p>
            <a:r>
              <a:rPr lang="en-US" dirty="0"/>
              <a:t>1915</a:t>
            </a:r>
            <a:r>
              <a:rPr lang="cs-CZ" dirty="0"/>
              <a:t>–</a:t>
            </a:r>
            <a:r>
              <a:rPr lang="en-US" dirty="0"/>
              <a:t>1916</a:t>
            </a:r>
            <a:r>
              <a:rPr lang="cs-CZ" dirty="0"/>
              <a:t>: po vypuknutí první světové války odjíždí do Moskvy, studium na technické univerzitě přeložené do Moskvy z Rigy, získává titul inženýra, nastupuje do projekční kanceláře </a:t>
            </a:r>
          </a:p>
          <a:p>
            <a:r>
              <a:rPr lang="cs-CZ" dirty="0"/>
              <a:t>Zabývá se výzkumem a propagací židovské kultury; ilustruje 30 židovských knih a pohádek (také zaměstnanec Židovské historické a etnografické společnosti)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8DEB4C8-FD5B-4591-A8D3-8278ADC92181}"/>
              </a:ext>
            </a:extLst>
          </p:cNvPr>
          <p:cNvSpPr txBox="1"/>
          <p:nvPr/>
        </p:nvSpPr>
        <p:spPr>
          <a:xfrm>
            <a:off x="4942588" y="6488668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1919</a:t>
            </a:r>
          </a:p>
        </p:txBody>
      </p:sp>
    </p:spTree>
    <p:extLst>
      <p:ext uri="{BB962C8B-B14F-4D97-AF65-F5344CB8AC3E}">
        <p14:creationId xmlns:p14="http://schemas.microsoft.com/office/powerpoint/2010/main" val="814262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205C7B-378F-4024-8485-EEB494D39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6472" y="0"/>
            <a:ext cx="3427528" cy="6952863"/>
          </a:xfrm>
        </p:spPr>
        <p:txBody>
          <a:bodyPr>
            <a:noAutofit/>
          </a:bodyPr>
          <a:lstStyle/>
          <a:p>
            <a:r>
              <a:rPr lang="cs-CZ" sz="1700" dirty="0"/>
              <a:t>1919: Zaměstnává ho </a:t>
            </a:r>
            <a:r>
              <a:rPr lang="cs-CZ" sz="1700" b="1" dirty="0"/>
              <a:t>Mark Chagall </a:t>
            </a:r>
            <a:r>
              <a:rPr lang="cs-CZ" sz="1700" dirty="0"/>
              <a:t>(židovský ředitel a zakladatel lidové školy umění v běloruském </a:t>
            </a:r>
            <a:r>
              <a:rPr lang="cs-CZ" sz="1700" b="1" dirty="0"/>
              <a:t>Vitebsku</a:t>
            </a:r>
            <a:r>
              <a:rPr lang="cs-CZ" sz="1700" dirty="0"/>
              <a:t>, působí zde i </a:t>
            </a:r>
            <a:r>
              <a:rPr lang="cs-CZ" sz="1700" b="1" dirty="0"/>
              <a:t>Kazimir Malevič</a:t>
            </a:r>
            <a:r>
              <a:rPr lang="cs-CZ" sz="1700" dirty="0"/>
              <a:t>, zakladatel suprematismu, který se na škole vyučoval / nadřazenost abstraktních forem nad zobrazivými), </a:t>
            </a:r>
            <a:r>
              <a:rPr lang="cs-CZ" sz="1700" b="1" dirty="0"/>
              <a:t>vyučuje architekturu a grafiku</a:t>
            </a:r>
          </a:p>
          <a:p>
            <a:r>
              <a:rPr lang="cs-CZ" sz="1700" dirty="0"/>
              <a:t>levicově orientovaný Malevič se zasazuje o Chagallův odchod ze školy (Lissickij pokračuje a mění si jméno na El po vzoru El Greka)</a:t>
            </a:r>
          </a:p>
          <a:p>
            <a:r>
              <a:rPr lang="cs-CZ" sz="1700" dirty="0"/>
              <a:t>1921: </a:t>
            </a:r>
            <a:r>
              <a:rPr lang="cs-CZ" sz="1700" b="1" dirty="0"/>
              <a:t>odchod do Berlína </a:t>
            </a:r>
            <a:r>
              <a:rPr lang="cs-CZ" sz="1700" dirty="0"/>
              <a:t>jako kulturní atašé bolševického Ruska, zde nakažen TBC (1941 na tuberkulózu umírá), jako atašé působí i ve Weimaru, grafická úprava časopisů, přátelí se s Moholy Nagyem, Arpem atd.</a:t>
            </a:r>
          </a:p>
          <a:p>
            <a:r>
              <a:rPr lang="cs-CZ" sz="1700" dirty="0"/>
              <a:t>Do r. 1925 v plicním sanatoriu ve Švýcarsku, pak návrat do Moskvy</a:t>
            </a:r>
          </a:p>
          <a:p>
            <a:r>
              <a:rPr lang="cs-CZ" sz="1700" dirty="0"/>
              <a:t>V SSSR intenzivní práce pro stát (řešení pavilonů pro světové výstavy, typografie) </a:t>
            </a:r>
          </a:p>
          <a:p>
            <a:endParaRPr lang="cs-CZ" sz="1700" dirty="0"/>
          </a:p>
          <a:p>
            <a:endParaRPr lang="cs-CZ" sz="17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31018D7-0FDE-457F-B65C-71DC105D8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00712" cy="313372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3A26BB0-1A19-41EE-864E-2476C44356E8}"/>
              </a:ext>
            </a:extLst>
          </p:cNvPr>
          <p:cNvSpPr txBox="1"/>
          <p:nvPr/>
        </p:nvSpPr>
        <p:spPr>
          <a:xfrm>
            <a:off x="0" y="3133725"/>
            <a:ext cx="5700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E. L., </a:t>
            </a:r>
            <a:r>
              <a:rPr lang="cs-CZ" sz="1200" i="1" dirty="0"/>
              <a:t>Proun</a:t>
            </a:r>
            <a:r>
              <a:rPr lang="cs-CZ" sz="1200" dirty="0"/>
              <a:t> P23, n° 6, 1919 / M. CH., </a:t>
            </a:r>
            <a:r>
              <a:rPr lang="cs-CZ" sz="1200" i="1" dirty="0"/>
              <a:t>Dvojitý portrét se sklenkou vína</a:t>
            </a:r>
            <a:r>
              <a:rPr lang="cs-CZ" sz="1200" dirty="0"/>
              <a:t>, 1918</a:t>
            </a:r>
          </a:p>
        </p:txBody>
      </p:sp>
      <p:pic>
        <p:nvPicPr>
          <p:cNvPr id="7" name="Zástupný obsah 4">
            <a:extLst>
              <a:ext uri="{FF2B5EF4-FFF2-40B4-BE49-F238E27FC236}">
                <a16:creationId xmlns:a16="http://schemas.microsoft.com/office/drawing/2014/main" id="{029E33DE-9BE5-48F6-916E-A54B9F189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47277"/>
            <a:ext cx="5716473" cy="300114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DD068ED-45D2-48DB-82B4-E0ED3D553E8D}"/>
              </a:ext>
            </a:extLst>
          </p:cNvPr>
          <p:cNvSpPr txBox="1"/>
          <p:nvPr/>
        </p:nvSpPr>
        <p:spPr>
          <a:xfrm>
            <a:off x="-1" y="6504414"/>
            <a:ext cx="5700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Autoportrét z r. 1924</a:t>
            </a:r>
          </a:p>
        </p:txBody>
      </p:sp>
    </p:spTree>
    <p:extLst>
      <p:ext uri="{BB962C8B-B14F-4D97-AF65-F5344CB8AC3E}">
        <p14:creationId xmlns:p14="http://schemas.microsoft.com/office/powerpoint/2010/main" val="79507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sah 8" descr="Obsah obrázku text, kniha&#10;&#10;Popis byl vytvořen automaticky">
            <a:extLst>
              <a:ext uri="{FF2B5EF4-FFF2-40B4-BE49-F238E27FC236}">
                <a16:creationId xmlns:a16="http://schemas.microsoft.com/office/drawing/2014/main" id="{F31C615B-A53E-4C27-81E4-6B4CB2D40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191" y="42862"/>
            <a:ext cx="4441956" cy="6772275"/>
          </a:xfr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CAB4531-F182-4325-A9D5-BD06259CDD8F}"/>
              </a:ext>
            </a:extLst>
          </p:cNvPr>
          <p:cNvSpPr txBox="1"/>
          <p:nvPr/>
        </p:nvSpPr>
        <p:spPr>
          <a:xfrm>
            <a:off x="1921046" y="5602724"/>
            <a:ext cx="21621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Lissického poslední práce – propagandistický plakát se sloganem </a:t>
            </a:r>
            <a:r>
              <a:rPr lang="cs-CZ" sz="1400" i="1" dirty="0"/>
              <a:t>„Dodejte nám více tanků. </a:t>
            </a:r>
            <a:r>
              <a:rPr lang="it-IT" sz="1400" i="1" dirty="0"/>
              <a:t>Vše pro frontu, vše pro vítězství</a:t>
            </a:r>
            <a:r>
              <a:rPr lang="cs-CZ" sz="1400" i="1" dirty="0"/>
              <a:t>“</a:t>
            </a:r>
            <a:r>
              <a:rPr lang="it-IT" sz="1400" dirty="0"/>
              <a:t>, 1941</a:t>
            </a:r>
            <a:endParaRPr lang="cs-CZ" sz="1400" dirty="0"/>
          </a:p>
        </p:txBody>
      </p:sp>
      <p:pic>
        <p:nvPicPr>
          <p:cNvPr id="3" name="Obrázek 2" descr="Obsah obrázku osoba, muž, budova, exteriér&#10;&#10;Popis byl vytvořen automaticky">
            <a:extLst>
              <a:ext uri="{FF2B5EF4-FFF2-40B4-BE49-F238E27FC236}">
                <a16:creationId xmlns:a16="http://schemas.microsoft.com/office/drawing/2014/main" id="{87F48680-D3F6-4B1A-BA63-2AF93E6AB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85725"/>
            <a:ext cx="3619500" cy="390525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DB6C25C-E253-47F1-8363-49C5C069B8EB}"/>
              </a:ext>
            </a:extLst>
          </p:cNvPr>
          <p:cNvSpPr txBox="1"/>
          <p:nvPr/>
        </p:nvSpPr>
        <p:spPr>
          <a:xfrm>
            <a:off x="333374" y="4067175"/>
            <a:ext cx="172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Autoportrét s fotografií V. I. Lenina</a:t>
            </a:r>
          </a:p>
        </p:txBody>
      </p:sp>
    </p:spTree>
    <p:extLst>
      <p:ext uri="{BB962C8B-B14F-4D97-AF65-F5344CB8AC3E}">
        <p14:creationId xmlns:p14="http://schemas.microsoft.com/office/powerpoint/2010/main" val="1229639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AC714F-049D-4A1B-8D71-846E68E0F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5724"/>
            <a:ext cx="8096250" cy="665797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Cílem </a:t>
            </a:r>
            <a:r>
              <a:rPr lang="cs-CZ" b="1" dirty="0"/>
              <a:t>suprematismu</a:t>
            </a:r>
            <a:r>
              <a:rPr lang="cs-CZ" dirty="0"/>
              <a:t> bylo očistit umění od předmětného vnímání reality, docílit čistých uměleckých pocitů forem a barev a najít cestu k </a:t>
            </a:r>
            <a:r>
              <a:rPr lang="cs-CZ" i="1" dirty="0"/>
              <a:t>„bezpředmětnému světu“, </a:t>
            </a:r>
            <a:r>
              <a:rPr lang="cs-CZ" dirty="0"/>
              <a:t>jak hlavní mluvčí suprematismu </a:t>
            </a:r>
            <a:r>
              <a:rPr lang="cs-CZ" b="1" dirty="0"/>
              <a:t>Kazimir Malevič</a:t>
            </a:r>
            <a:r>
              <a:rPr lang="cs-CZ" dirty="0"/>
              <a:t> nazval svou teoretickou knihu vydanou v Mnichově v roce 1927  („</a:t>
            </a:r>
            <a:r>
              <a:rPr lang="cs-CZ" i="1" dirty="0"/>
              <a:t>osvoboďme se od tyranie objektů</a:t>
            </a:r>
            <a:r>
              <a:rPr lang="cs-CZ" dirty="0"/>
              <a:t>“, 1915 </a:t>
            </a:r>
            <a:r>
              <a:rPr lang="cs-CZ" i="1" dirty="0"/>
              <a:t>Černý čtverec na bílém pozadí</a:t>
            </a:r>
            <a:r>
              <a:rPr lang="cs-CZ" dirty="0"/>
              <a:t> nainstaloval do rohu jako pravoslavnou ikonu). Abstraktní plochy se vznáší v prostoru.</a:t>
            </a:r>
          </a:p>
          <a:p>
            <a:r>
              <a:rPr lang="cs-CZ" dirty="0"/>
              <a:t>Nebyl to tedy jen formální, ale také sociální experiment (snaha o nalezení ideální formy, od Platona po Marxe)</a:t>
            </a:r>
          </a:p>
          <a:p>
            <a:r>
              <a:rPr lang="cs-CZ" u="sng" dirty="0"/>
              <a:t>Lissickij</a:t>
            </a:r>
            <a:r>
              <a:rPr lang="cs-CZ" dirty="0"/>
              <a:t>: jako první dodal „plovoucím“ suprematistickým kompozicím architektonický </a:t>
            </a:r>
            <a:r>
              <a:rPr lang="cs-CZ" b="1" dirty="0"/>
              <a:t>objem </a:t>
            </a:r>
            <a:r>
              <a:rPr lang="cs-CZ" dirty="0"/>
              <a:t>a prvek </a:t>
            </a:r>
            <a:r>
              <a:rPr lang="cs-CZ" b="1" dirty="0"/>
              <a:t>pohybu</a:t>
            </a:r>
          </a:p>
          <a:p>
            <a:r>
              <a:rPr lang="cs-CZ" dirty="0"/>
              <a:t>Cyklus</a:t>
            </a:r>
            <a:r>
              <a:rPr lang="cs-CZ" u="sng" dirty="0"/>
              <a:t> Prouny</a:t>
            </a:r>
            <a:r>
              <a:rPr lang="cs-CZ" dirty="0"/>
              <a:t>: akronym sousloví „projekty pro potvrzení nového“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3412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96A7A1-4C53-4ED5-B27C-0FFDBE124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4312"/>
            <a:ext cx="7886700" cy="1325563"/>
          </a:xfrm>
        </p:spPr>
        <p:txBody>
          <a:bodyPr>
            <a:noAutofit/>
          </a:bodyPr>
          <a:lstStyle/>
          <a:p>
            <a:r>
              <a:rPr lang="cs-CZ" sz="2800" b="1" i="1" dirty="0">
                <a:latin typeface="+mn-lt"/>
              </a:rPr>
              <a:t>Prouny </a:t>
            </a:r>
            <a:r>
              <a:rPr lang="cs-CZ" sz="2800" dirty="0">
                <a:latin typeface="+mn-lt"/>
              </a:rPr>
              <a:t>(cyklus maleb od r. 1919)</a:t>
            </a:r>
            <a:br>
              <a:rPr lang="cs-CZ" sz="2800" dirty="0">
                <a:latin typeface="+mn-lt"/>
              </a:rPr>
            </a:br>
            <a:r>
              <a:rPr lang="cs-CZ" sz="1800" dirty="0">
                <a:latin typeface="+mn-lt"/>
              </a:rPr>
              <a:t>abstraktní kompozice jako stadium přechodu mezi architekturou a malbou (objem / naklonění osy a plovoucí pohyb / barevné plochy se přibližují a ustupují, motiv rovnováhy a napětí), odmítá jejich využití v užitém umění (designu), naznačený pohyb přirovnává k dynamice běhu života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772D251-5068-4F62-9A32-17F28C4E7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44" y="1625600"/>
            <a:ext cx="3960149" cy="492283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D57342E-1BB0-40B3-8864-B09BBC9DE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009" y="1625600"/>
            <a:ext cx="3762517" cy="493768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1CDD6F9-6CA5-43CF-AB33-98831AD378F8}"/>
              </a:ext>
            </a:extLst>
          </p:cNvPr>
          <p:cNvSpPr txBox="1"/>
          <p:nvPr/>
        </p:nvSpPr>
        <p:spPr>
          <a:xfrm>
            <a:off x="4581526" y="6581001"/>
            <a:ext cx="3762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Prouny, 1920–1921  </a:t>
            </a:r>
          </a:p>
        </p:txBody>
      </p:sp>
    </p:spTree>
    <p:extLst>
      <p:ext uri="{BB962C8B-B14F-4D97-AF65-F5344CB8AC3E}">
        <p14:creationId xmlns:p14="http://schemas.microsoft.com/office/powerpoint/2010/main" val="4189116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30B391B-2028-4A3B-9549-A88145D8E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889129E-8E85-476A-A72D-D6A9ADC15B6D}"/>
              </a:ext>
            </a:extLst>
          </p:cNvPr>
          <p:cNvSpPr txBox="1"/>
          <p:nvPr/>
        </p:nvSpPr>
        <p:spPr>
          <a:xfrm>
            <a:off x="0" y="6391275"/>
            <a:ext cx="221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Proun č. 89</a:t>
            </a:r>
            <a:r>
              <a:rPr lang="cs-CZ" dirty="0"/>
              <a:t>, 1925</a:t>
            </a:r>
          </a:p>
        </p:txBody>
      </p:sp>
    </p:spTree>
    <p:extLst>
      <p:ext uri="{BB962C8B-B14F-4D97-AF65-F5344CB8AC3E}">
        <p14:creationId xmlns:p14="http://schemas.microsoft.com/office/powerpoint/2010/main" val="1042689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01BBD46-CEDA-40FD-A73D-73192E9A3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088990" cy="6562725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E4E8814-9429-4D67-8B86-62E1E1C70CCD}"/>
              </a:ext>
            </a:extLst>
          </p:cNvPr>
          <p:cNvSpPr txBox="1"/>
          <p:nvPr/>
        </p:nvSpPr>
        <p:spPr>
          <a:xfrm>
            <a:off x="285750" y="6562724"/>
            <a:ext cx="4286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/>
              <a:t>Proun 5A</a:t>
            </a:r>
            <a:r>
              <a:rPr lang="cs-CZ" sz="1200" dirty="0"/>
              <a:t>, 1923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77A51AC-3A3D-47CB-B149-FEB08993C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989" y="123824"/>
            <a:ext cx="3925748" cy="387667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B786858-0CBA-4D01-9154-E074DEAB70F8}"/>
              </a:ext>
            </a:extLst>
          </p:cNvPr>
          <p:cNvSpPr txBox="1"/>
          <p:nvPr/>
        </p:nvSpPr>
        <p:spPr>
          <a:xfrm>
            <a:off x="5088989" y="4071550"/>
            <a:ext cx="3925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/>
              <a:t>Proun 19D</a:t>
            </a:r>
            <a:r>
              <a:rPr lang="cs-CZ" sz="1200" dirty="0"/>
              <a:t> (nahoře) a </a:t>
            </a:r>
            <a:r>
              <a:rPr lang="cs-CZ" sz="1200" i="1" dirty="0"/>
              <a:t>Proun</a:t>
            </a:r>
            <a:r>
              <a:rPr lang="cs-CZ" sz="1200" dirty="0"/>
              <a:t> G7 (dole), 1920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D1B05FC-37F3-4837-BE25-163BB3AD94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988" y="4345587"/>
            <a:ext cx="3925747" cy="241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27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FA9D69-6D21-4B40-BFEC-CDF33D4B4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0"/>
            <a:ext cx="9010650" cy="1325563"/>
          </a:xfrm>
        </p:spPr>
        <p:txBody>
          <a:bodyPr>
            <a:normAutofit/>
          </a:bodyPr>
          <a:lstStyle/>
          <a:p>
            <a:pPr algn="ctr"/>
            <a:r>
              <a:rPr lang="cs-CZ" sz="2400" b="1" i="1" dirty="0"/>
              <a:t>Prounenraum</a:t>
            </a:r>
            <a:r>
              <a:rPr lang="cs-CZ" sz="2400" dirty="0"/>
              <a:t>, Grosse Berliner Kunstausstellung, Berlín, 1923</a:t>
            </a:r>
            <a:br>
              <a:rPr lang="cs-CZ" sz="2400" dirty="0"/>
            </a:br>
            <a:r>
              <a:rPr lang="cs-CZ" sz="2400" dirty="0"/>
              <a:t>prostorová kompozice, barevný nátěr, dřevo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1E2D889-85BB-4919-8FC2-219125F4AF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97" y="1172277"/>
            <a:ext cx="7884203" cy="5685723"/>
          </a:xfrm>
        </p:spPr>
      </p:pic>
    </p:spTree>
    <p:extLst>
      <p:ext uri="{BB962C8B-B14F-4D97-AF65-F5344CB8AC3E}">
        <p14:creationId xmlns:p14="http://schemas.microsoft.com/office/powerpoint/2010/main" val="11293714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581</Words>
  <Application>Microsoft Office PowerPoint</Application>
  <PresentationFormat>Předvádění na obrazovce (4:3)</PresentationFormat>
  <Paragraphs>34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El Lisickij (1890–1941)</vt:lpstr>
      <vt:lpstr>Prezentace aplikace PowerPoint</vt:lpstr>
      <vt:lpstr>Prezentace aplikace PowerPoint</vt:lpstr>
      <vt:lpstr>Prezentace aplikace PowerPoint</vt:lpstr>
      <vt:lpstr>Prezentace aplikace PowerPoint</vt:lpstr>
      <vt:lpstr>Prouny (cyklus maleb od r. 1919) abstraktní kompozice jako stadium přechodu mezi architekturou a malbou (objem / naklonění osy a plovoucí pohyb / barevné plochy se přibližují a ustupují, motiv rovnováhy a napětí), odmítá jejich využití v užitém umění (designu), naznačený pohyb přirovnává k dynamice běhu života</vt:lpstr>
      <vt:lpstr>Prezentace aplikace PowerPoint</vt:lpstr>
      <vt:lpstr>Prezentace aplikace PowerPoint</vt:lpstr>
      <vt:lpstr>Prounenraum, Grosse Berliner Kunstausstellung, Berlín, 1923 prostorová kompozice, barevný nátěr, dřevo</vt:lpstr>
      <vt:lpstr>Prezentace aplikace PowerPoint</vt:lpstr>
      <vt:lpstr>Žehlička mraků (horizontální mrakodrap), 1923–1925 </vt:lpstr>
      <vt:lpstr>Prezentace aplikace PowerPoint</vt:lpstr>
      <vt:lpstr>Prezentace aplikace PowerPoint</vt:lpstr>
      <vt:lpstr>Karel Prager, „město nad městem“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Lisickij (1890–1941)</dc:title>
  <dc:creator>jana</dc:creator>
  <cp:lastModifiedBy>jana</cp:lastModifiedBy>
  <cp:revision>6</cp:revision>
  <dcterms:created xsi:type="dcterms:W3CDTF">2019-03-21T08:00:47Z</dcterms:created>
  <dcterms:modified xsi:type="dcterms:W3CDTF">2019-03-21T08:15:14Z</dcterms:modified>
</cp:coreProperties>
</file>