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407" r:id="rId3"/>
    <p:sldId id="257" r:id="rId4"/>
    <p:sldId id="393" r:id="rId5"/>
    <p:sldId id="394" r:id="rId6"/>
    <p:sldId id="395" r:id="rId7"/>
    <p:sldId id="396" r:id="rId8"/>
    <p:sldId id="397" r:id="rId9"/>
    <p:sldId id="398" r:id="rId10"/>
    <p:sldId id="399" r:id="rId11"/>
    <p:sldId id="401" r:id="rId12"/>
    <p:sldId id="402" r:id="rId13"/>
    <p:sldId id="403" r:id="rId14"/>
    <p:sldId id="404" r:id="rId15"/>
    <p:sldId id="405" r:id="rId16"/>
    <p:sldId id="259" r:id="rId17"/>
    <p:sldId id="400" r:id="rId18"/>
    <p:sldId id="274" r:id="rId19"/>
    <p:sldId id="384" r:id="rId20"/>
    <p:sldId id="381" r:id="rId21"/>
    <p:sldId id="386" r:id="rId22"/>
    <p:sldId id="383" r:id="rId23"/>
    <p:sldId id="382" r:id="rId24"/>
    <p:sldId id="385" r:id="rId25"/>
    <p:sldId id="380" r:id="rId26"/>
    <p:sldId id="390" r:id="rId27"/>
    <p:sldId id="391" r:id="rId28"/>
    <p:sldId id="392" r:id="rId29"/>
    <p:sldId id="387" r:id="rId30"/>
    <p:sldId id="388" r:id="rId31"/>
    <p:sldId id="389" r:id="rId32"/>
    <p:sldId id="266" r:id="rId33"/>
    <p:sldId id="409" r:id="rId34"/>
    <p:sldId id="271" r:id="rId35"/>
    <p:sldId id="295" r:id="rId36"/>
    <p:sldId id="297" r:id="rId37"/>
    <p:sldId id="298" r:id="rId38"/>
    <p:sldId id="406" r:id="rId39"/>
    <p:sldId id="351" r:id="rId40"/>
    <p:sldId id="352" r:id="rId41"/>
    <p:sldId id="355" r:id="rId42"/>
    <p:sldId id="357" r:id="rId43"/>
    <p:sldId id="359" r:id="rId44"/>
    <p:sldId id="360" r:id="rId45"/>
    <p:sldId id="362" r:id="rId46"/>
    <p:sldId id="363" r:id="rId47"/>
    <p:sldId id="410" r:id="rId48"/>
    <p:sldId id="411" r:id="rId49"/>
    <p:sldId id="412" r:id="rId50"/>
    <p:sldId id="413" r:id="rId51"/>
    <p:sldId id="414" r:id="rId52"/>
    <p:sldId id="415" r:id="rId53"/>
    <p:sldId id="416" r:id="rId54"/>
    <p:sldId id="370" r:id="rId55"/>
    <p:sldId id="364" r:id="rId56"/>
    <p:sldId id="365" r:id="rId57"/>
    <p:sldId id="366" r:id="rId58"/>
    <p:sldId id="367" r:id="rId59"/>
    <p:sldId id="368" r:id="rId60"/>
    <p:sldId id="369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267" r:id="rId71"/>
    <p:sldId id="304" r:id="rId72"/>
    <p:sldId id="305" r:id="rId73"/>
    <p:sldId id="307" r:id="rId74"/>
    <p:sldId id="308" r:id="rId75"/>
    <p:sldId id="301" r:id="rId76"/>
    <p:sldId id="269" r:id="rId77"/>
    <p:sldId id="272" r:id="rId78"/>
    <p:sldId id="310" r:id="rId79"/>
    <p:sldId id="324" r:id="rId80"/>
    <p:sldId id="325" r:id="rId81"/>
    <p:sldId id="328" r:id="rId82"/>
    <p:sldId id="326" r:id="rId83"/>
    <p:sldId id="329" r:id="rId84"/>
    <p:sldId id="330" r:id="rId85"/>
    <p:sldId id="322" r:id="rId86"/>
    <p:sldId id="323" r:id="rId87"/>
    <p:sldId id="334" r:id="rId88"/>
    <p:sldId id="336" r:id="rId89"/>
    <p:sldId id="339" r:id="rId90"/>
    <p:sldId id="337" r:id="rId91"/>
    <p:sldId id="338" r:id="rId9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114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1C005-D4B9-4F60-8386-932CEA175C6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CDA9-7867-4B45-8E57-291BD9E96A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808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6CDA9-7867-4B45-8E57-291BD9E96A36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50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26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11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74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775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912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0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8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636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43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48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F7768-43AB-4B29-AA06-925010B1CB5A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92B3F-5D03-407A-804D-BED35D29C0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85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X7E2i0KMqM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lcolmmiles.org.uk/SalvagingModernism.html" TargetMode="External"/><Relationship Id="rId2" Type="http://schemas.openxmlformats.org/officeDocument/2006/relationships/hyperlink" Target="http://www.ceskatelevize.cz/ivysilani/10169621461-vetrelci-a-volavk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vp.avu.cz/wp-content/uploads/2014/08/sesit8-polakova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hyperlink" Target="https://www.historicenvironment.scot/archives-and-research/publications/publication/?publicationId=89e17a7d-610f-4632-b166-a58400e2347e" TargetMode="External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skatelevize.cz/ivysilani/10169621461-vetrelci-a-volavky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ltava.rozhlas.cz/magdalena-jetelova-nikdy-nebylo-doceneno-ze-urban-art-vznikalo-diky-nasi-598347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vltava.rozhlas.cz/jan-sepka-prekvapuje-me-casta-formalnost-umelecke-a-architektonicke-kritiky-6487509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talk.cz/2016/09/26/stret-vnimani/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10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ltava.rozhlas.cz/dominik-lang-mistrovskemu-vedeni-atelieru-jsem-se-chtel-vyhnout-6804554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terinaseda.cz/" TargetMode="External"/><Relationship Id="rId2" Type="http://schemas.openxmlformats.org/officeDocument/2006/relationships/hyperlink" Target="http://architektroku.cz/aktuality/detail?id=15929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0"/>
            <a:ext cx="10286997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8800" b="1" dirty="0" smtClean="0"/>
              <a:t>Vztah umění a architektury</a:t>
            </a:r>
            <a:endParaRPr lang="cs-CZ" sz="8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Státnicový okruh č. 12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6217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" y="0"/>
            <a:ext cx="4560837" cy="6858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70" y="1853738"/>
            <a:ext cx="7502730" cy="50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8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703" y="-241393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latin typeface="+mn-lt"/>
              </a:rPr>
              <a:t>Kurt Schwitters </a:t>
            </a:r>
            <a:r>
              <a:rPr lang="cs-CZ" sz="3200" dirty="0" smtClean="0">
                <a:latin typeface="+mn-lt"/>
              </a:rPr>
              <a:t>(1887–1948)</a:t>
            </a:r>
            <a:endParaRPr lang="cs-CZ" sz="3200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" y="844540"/>
            <a:ext cx="1324454" cy="2037025"/>
          </a:xfrm>
        </p:spPr>
      </p:pic>
      <p:sp>
        <p:nvSpPr>
          <p:cNvPr id="5" name="TextovéPole 4"/>
          <p:cNvSpPr txBox="1"/>
          <p:nvPr/>
        </p:nvSpPr>
        <p:spPr>
          <a:xfrm>
            <a:off x="1425545" y="690206"/>
            <a:ext cx="66418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německý dadaista a konstruktivista, autor koláží z nalezených předmětů, grafický designér, autor radikálních úprav interiérů, norský exil</a:t>
            </a:r>
          </a:p>
          <a:p>
            <a:r>
              <a:rPr lang="cs-CZ" sz="1600" dirty="0" smtClean="0"/>
              <a:t>vydává časopis </a:t>
            </a:r>
            <a:r>
              <a:rPr lang="cs-CZ" sz="1600" b="1" i="1" dirty="0" smtClean="0"/>
              <a:t>Merz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smtClean="0"/>
              <a:t>1923–1932) s tematickými čísly (prezentuje práce svých kolegů, např. Hans </a:t>
            </a:r>
            <a:r>
              <a:rPr lang="cs-CZ" sz="1600" dirty="0" err="1" smtClean="0"/>
              <a:t>Arp</a:t>
            </a:r>
            <a:r>
              <a:rPr lang="cs-CZ" sz="1600" dirty="0" smtClean="0"/>
              <a:t>, grafická úprava např. El Lissickij</a:t>
            </a:r>
            <a:r>
              <a:rPr lang="cs-CZ" sz="1600" dirty="0"/>
              <a:t>, Jan Tschichold), </a:t>
            </a:r>
            <a:r>
              <a:rPr lang="cs-CZ" sz="1600" dirty="0" smtClean="0"/>
              <a:t>poslední číslo s přepisem zvukové básně </a:t>
            </a:r>
            <a:r>
              <a:rPr lang="cs-CZ" sz="1600" i="1" dirty="0" smtClean="0"/>
              <a:t>Ursonata</a:t>
            </a:r>
            <a:r>
              <a:rPr lang="cs-CZ" sz="1600" dirty="0"/>
              <a:t>, </a:t>
            </a:r>
            <a:r>
              <a:rPr lang="cs-CZ" sz="1600" dirty="0">
                <a:hlinkClick r:id="rId3"/>
              </a:rPr>
              <a:t>https://</a:t>
            </a:r>
            <a:r>
              <a:rPr lang="cs-CZ" sz="1600" dirty="0" smtClean="0">
                <a:hlinkClick r:id="rId3"/>
              </a:rPr>
              <a:t>www.youtube.com/watch?v=6X7E2i0KMqM</a:t>
            </a:r>
            <a:endParaRPr lang="cs-CZ" sz="1600" dirty="0" smtClean="0"/>
          </a:p>
          <a:p>
            <a:r>
              <a:rPr lang="cs-CZ" sz="1600" dirty="0" smtClean="0"/>
              <a:t>Projekt</a:t>
            </a:r>
            <a:r>
              <a:rPr lang="cs-CZ" sz="1600" b="1" dirty="0" smtClean="0"/>
              <a:t> </a:t>
            </a:r>
            <a:r>
              <a:rPr lang="cs-CZ" sz="1600" b="1" i="1" dirty="0" smtClean="0"/>
              <a:t>Merzbau</a:t>
            </a:r>
            <a:r>
              <a:rPr lang="cs-CZ" sz="1600" i="1" dirty="0" smtClean="0"/>
              <a:t> </a:t>
            </a:r>
            <a:r>
              <a:rPr lang="cs-CZ" sz="1600" dirty="0" smtClean="0"/>
              <a:t>(první z šesti místností v rodném domě v Hannoveru upravil 1923–1934; zničeno během bombardování v r. 1943, další v Norsku a Lake District) </a:t>
            </a:r>
            <a:endParaRPr lang="cs-CZ" sz="1600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" y="2935917"/>
            <a:ext cx="5237106" cy="39220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18" y="2935917"/>
            <a:ext cx="6392676" cy="38555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12" y="432262"/>
            <a:ext cx="3982883" cy="23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6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85" y="16625"/>
            <a:ext cx="9260744" cy="6841375"/>
          </a:xfrm>
        </p:spPr>
      </p:pic>
      <p:sp>
        <p:nvSpPr>
          <p:cNvPr id="5" name="TextovéPole 4"/>
          <p:cNvSpPr txBox="1"/>
          <p:nvPr/>
        </p:nvSpPr>
        <p:spPr>
          <a:xfrm>
            <a:off x="10557529" y="6488668"/>
            <a:ext cx="163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Merzbau</a:t>
            </a:r>
            <a:r>
              <a:rPr lang="cs-CZ" dirty="0" smtClean="0"/>
              <a:t>, 1933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6292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759"/>
            <a:ext cx="12192000" cy="6238241"/>
          </a:xfrm>
        </p:spPr>
      </p:pic>
      <p:sp>
        <p:nvSpPr>
          <p:cNvPr id="5" name="TextovéPole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Dlouhodobý architektonicko-sochařský projekt / název </a:t>
            </a:r>
            <a:r>
              <a:rPr lang="cs-CZ" i="1" dirty="0" smtClean="0"/>
              <a:t>Merzbau </a:t>
            </a:r>
            <a:r>
              <a:rPr lang="cs-CZ" dirty="0" smtClean="0"/>
              <a:t>odkazuje ke stavbě, ale jedná se o vnitřní přestavbu existující budovy / jeskyně s instalovanými nalezenými a ukradenými předměty / předpokládal nekonečný proces transformace interiéru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9054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9" y="-1716"/>
            <a:ext cx="4469207" cy="685971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47" y="-10053"/>
            <a:ext cx="4474640" cy="68680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423862" y="74814"/>
            <a:ext cx="27681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Rekonstrukce: švýcarský designér Peter </a:t>
            </a:r>
            <a:r>
              <a:rPr lang="cs-CZ" dirty="0" err="1"/>
              <a:t>Bissegger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1981–1982 </a:t>
            </a:r>
            <a:r>
              <a:rPr lang="cs-CZ" dirty="0" smtClean="0"/>
              <a:t>(zadal kurátor </a:t>
            </a:r>
            <a:r>
              <a:rPr lang="cs-CZ" dirty="0"/>
              <a:t>Harald Szeemann: je to „pokus o rekonstrukci“ – dílo v procesu rekonstruovat nelze)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231608" y="5103673"/>
            <a:ext cx="3056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Kurt </a:t>
            </a:r>
            <a:r>
              <a:rPr lang="cs-CZ" dirty="0" smtClean="0"/>
              <a:t>Schwitters, </a:t>
            </a:r>
            <a:r>
              <a:rPr lang="cs-CZ" i="1" dirty="0" smtClean="0"/>
              <a:t>Merzbau</a:t>
            </a:r>
            <a:r>
              <a:rPr lang="cs-CZ" dirty="0" smtClean="0"/>
              <a:t>,</a:t>
            </a:r>
            <a:r>
              <a:rPr lang="cs-CZ" i="1" dirty="0" smtClean="0"/>
              <a:t> </a:t>
            </a:r>
            <a:r>
              <a:rPr lang="cs-CZ" dirty="0"/>
              <a:t>1933, </a:t>
            </a:r>
            <a:r>
              <a:rPr lang="cs-CZ" dirty="0" smtClean="0"/>
              <a:t>rekonstrukce: Peter </a:t>
            </a:r>
            <a:r>
              <a:rPr lang="cs-CZ" dirty="0" err="1" smtClean="0"/>
              <a:t>Bissegger</a:t>
            </a:r>
            <a:r>
              <a:rPr lang="cs-CZ" dirty="0" smtClean="0"/>
              <a:t>, 1981–1983,</a:t>
            </a:r>
            <a:endParaRPr lang="cs-CZ" dirty="0"/>
          </a:p>
          <a:p>
            <a:r>
              <a:rPr lang="cs-CZ" dirty="0"/>
              <a:t>393 x 580 x 460 cm</a:t>
            </a:r>
          </a:p>
          <a:p>
            <a:r>
              <a:rPr lang="cs-CZ" dirty="0" err="1"/>
              <a:t>Sprengel</a:t>
            </a:r>
            <a:r>
              <a:rPr lang="cs-CZ" dirty="0"/>
              <a:t> Museum Hannover © DACS 2007</a:t>
            </a:r>
          </a:p>
        </p:txBody>
      </p:sp>
    </p:spTree>
    <p:extLst>
      <p:ext uri="{BB962C8B-B14F-4D97-AF65-F5344CB8AC3E}">
        <p14:creationId xmlns:p14="http://schemas.microsoft.com/office/powerpoint/2010/main" val="1559724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72" y="0"/>
            <a:ext cx="4468090" cy="685800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32" y="0"/>
            <a:ext cx="4468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89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88636" y="0"/>
            <a:ext cx="7103364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Škola Bauhaus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8636" cy="6858000"/>
          </a:xfrm>
        </p:spPr>
      </p:pic>
    </p:spTree>
    <p:extLst>
      <p:ext uri="{BB962C8B-B14F-4D97-AF65-F5344CB8AC3E}">
        <p14:creationId xmlns:p14="http://schemas.microsoft.com/office/powerpoint/2010/main" val="920354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4" y="0"/>
            <a:ext cx="11747196" cy="6858000"/>
          </a:xfrm>
        </p:spPr>
      </p:pic>
    </p:spTree>
    <p:extLst>
      <p:ext uri="{BB962C8B-B14F-4D97-AF65-F5344CB8AC3E}">
        <p14:creationId xmlns:p14="http://schemas.microsoft.com/office/powerpoint/2010/main" val="1184157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 smtClean="0"/>
              <a:t>Úsilí o obnovu spolupráce architektů s výtvarníky </a:t>
            </a:r>
            <a:br>
              <a:rPr lang="cs-CZ" sz="3200" b="1" dirty="0" smtClean="0"/>
            </a:br>
            <a:r>
              <a:rPr lang="cs-CZ" sz="3200" b="1" dirty="0" smtClean="0"/>
              <a:t>výstava </a:t>
            </a:r>
            <a:r>
              <a:rPr lang="cs-CZ" sz="3200" b="1" i="1" dirty="0" smtClean="0"/>
              <a:t>This Is Tomorrow, </a:t>
            </a:r>
            <a:r>
              <a:rPr lang="cs-CZ" sz="3200" b="1" dirty="0" smtClean="0"/>
              <a:t>Whitechapel Gallery, Londýn 1956 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721"/>
            <a:ext cx="8335940" cy="5669280"/>
          </a:xfrm>
        </p:spPr>
      </p:pic>
      <p:sp>
        <p:nvSpPr>
          <p:cNvPr id="5" name="TextovéPole 4"/>
          <p:cNvSpPr txBox="1"/>
          <p:nvPr/>
        </p:nvSpPr>
        <p:spPr>
          <a:xfrm>
            <a:off x="8395855" y="6392488"/>
            <a:ext cx="358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kurátor</a:t>
            </a:r>
            <a:r>
              <a:rPr lang="cs-CZ" dirty="0"/>
              <a:t>: </a:t>
            </a:r>
            <a:r>
              <a:rPr lang="cs-CZ" dirty="0" smtClean="0"/>
              <a:t>Lawrence Alloway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1821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8313" y="0"/>
            <a:ext cx="12192000" cy="1325563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Allison </a:t>
            </a:r>
            <a:r>
              <a:rPr lang="cs-CZ" sz="3600" dirty="0"/>
              <a:t>and Peter Smithson, Nigel </a:t>
            </a:r>
            <a:r>
              <a:rPr lang="cs-CZ" sz="3600" dirty="0" smtClean="0"/>
              <a:t>Henderson a </a:t>
            </a:r>
            <a:r>
              <a:rPr lang="cs-CZ" sz="3600" dirty="0"/>
              <a:t>Eduardo </a:t>
            </a:r>
            <a:r>
              <a:rPr lang="cs-CZ" sz="3600" dirty="0" smtClean="0"/>
              <a:t>Paolozzi </a:t>
            </a:r>
            <a:r>
              <a:rPr lang="cs-CZ" sz="3600" b="1" dirty="0" smtClean="0"/>
              <a:t>Group 6 / The Independent Group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" y="1220428"/>
            <a:ext cx="5770581" cy="56375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22" y="1220428"/>
            <a:ext cx="6153347" cy="492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14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8023" y="-1122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latin typeface="+mn-lt"/>
              </a:rPr>
              <a:t>Doporučená literatura</a:t>
            </a:r>
            <a:endParaRPr lang="cs-CZ" sz="36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6862" y="888023"/>
            <a:ext cx="11684976" cy="5969977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Ivan ADAMOVIČ – Tomáš POSPISZYL (eds.), </a:t>
            </a:r>
            <a:r>
              <a:rPr lang="cs-CZ" i="1" dirty="0"/>
              <a:t>Planeta Eden</a:t>
            </a:r>
            <a:r>
              <a:rPr lang="cs-CZ" dirty="0"/>
              <a:t>, Praha – Řevnice: Arbor Vitae, 2010.</a:t>
            </a:r>
          </a:p>
          <a:p>
            <a:r>
              <a:rPr lang="cs-CZ" dirty="0" smtClean="0"/>
              <a:t>Yves-Alain </a:t>
            </a:r>
            <a:r>
              <a:rPr lang="cs-CZ" cap="all" dirty="0"/>
              <a:t>Bois – </a:t>
            </a:r>
            <a:r>
              <a:rPr lang="cs-CZ" dirty="0"/>
              <a:t>Benjamin Buchloh</a:t>
            </a:r>
            <a:r>
              <a:rPr lang="cs-CZ" cap="all" dirty="0"/>
              <a:t> – </a:t>
            </a:r>
            <a:r>
              <a:rPr lang="cs-CZ" dirty="0"/>
              <a:t>Hal </a:t>
            </a:r>
            <a:r>
              <a:rPr lang="cs-CZ" cap="all" dirty="0"/>
              <a:t>Foster – </a:t>
            </a:r>
            <a:r>
              <a:rPr lang="cs-CZ" dirty="0"/>
              <a:t>Rosalind </a:t>
            </a:r>
            <a:r>
              <a:rPr lang="cs-CZ" cap="all" dirty="0"/>
              <a:t>Kraussová</a:t>
            </a:r>
            <a:r>
              <a:rPr lang="cs-CZ" dirty="0"/>
              <a:t>, </a:t>
            </a:r>
            <a:r>
              <a:rPr lang="cs-CZ" i="1" dirty="0"/>
              <a:t>Umění po roce 1900</a:t>
            </a:r>
            <a:r>
              <a:rPr lang="cs-CZ" dirty="0"/>
              <a:t>, Praha: Slovart, 2007. Kapitoly: 1917, 1926, 1928, 1966, 1967, 1970, 1971</a:t>
            </a:r>
          </a:p>
          <a:p>
            <a:r>
              <a:rPr lang="cs-CZ" dirty="0"/>
              <a:t>Karel </a:t>
            </a:r>
            <a:r>
              <a:rPr lang="cs-CZ" cap="all" dirty="0"/>
              <a:t>Císař</a:t>
            </a:r>
            <a:r>
              <a:rPr lang="cs-CZ" dirty="0"/>
              <a:t> (ed.), </a:t>
            </a:r>
            <a:r>
              <a:rPr lang="cs-CZ" i="1" dirty="0"/>
              <a:t>Stav věcí. Sochy v ulicích III</a:t>
            </a:r>
            <a:r>
              <a:rPr lang="cs-CZ" dirty="0"/>
              <a:t>, Brno: Dům umění města Brna, 2011.</a:t>
            </a:r>
          </a:p>
          <a:p>
            <a:r>
              <a:rPr lang="cs-CZ" dirty="0"/>
              <a:t>Brian DILLON (ed.), </a:t>
            </a:r>
            <a:r>
              <a:rPr lang="cs-CZ" i="1" dirty="0"/>
              <a:t>Ruins</a:t>
            </a:r>
            <a:r>
              <a:rPr lang="cs-CZ" dirty="0"/>
              <a:t>. London: Whitechapel Gallery, 2011.</a:t>
            </a:r>
          </a:p>
          <a:p>
            <a:r>
              <a:rPr lang="cs-CZ" dirty="0"/>
              <a:t>Jes </a:t>
            </a:r>
            <a:r>
              <a:rPr lang="cs-CZ" cap="all" dirty="0"/>
              <a:t>Fernie</a:t>
            </a:r>
            <a:r>
              <a:rPr lang="cs-CZ" dirty="0"/>
              <a:t> (ed.), </a:t>
            </a:r>
            <a:r>
              <a:rPr lang="cs-CZ" i="1" dirty="0"/>
              <a:t>Two Minds: Artists and Architects in</a:t>
            </a:r>
            <a:r>
              <a:rPr lang="cs-CZ" dirty="0"/>
              <a:t> </a:t>
            </a:r>
            <a:r>
              <a:rPr lang="cs-CZ" i="1" dirty="0"/>
              <a:t>Collaboration</a:t>
            </a:r>
            <a:r>
              <a:rPr lang="cs-CZ" dirty="0"/>
              <a:t>, London: Black Dog Publishing, 2006.</a:t>
            </a:r>
          </a:p>
          <a:p>
            <a:r>
              <a:rPr lang="cs-CZ" dirty="0"/>
              <a:t>Hal </a:t>
            </a:r>
            <a:r>
              <a:rPr lang="cs-CZ" cap="all" dirty="0"/>
              <a:t>Foster</a:t>
            </a:r>
            <a:r>
              <a:rPr lang="cs-CZ" dirty="0"/>
              <a:t>, </a:t>
            </a:r>
            <a:r>
              <a:rPr lang="cs-CZ" i="1" dirty="0"/>
              <a:t>The Art-</a:t>
            </a:r>
            <a:r>
              <a:rPr lang="cs-CZ" i="1" dirty="0" err="1"/>
              <a:t>architecture</a:t>
            </a:r>
            <a:r>
              <a:rPr lang="cs-CZ" i="1" dirty="0"/>
              <a:t> complex</a:t>
            </a:r>
            <a:r>
              <a:rPr lang="cs-CZ" dirty="0"/>
              <a:t>, London – New York: Verso, 2011.</a:t>
            </a:r>
          </a:p>
          <a:p>
            <a:r>
              <a:rPr lang="cs-CZ" dirty="0"/>
              <a:t>Gordon GRAHAM, </a:t>
            </a:r>
            <a:r>
              <a:rPr lang="cs-CZ" i="1" dirty="0"/>
              <a:t>Filosofie umění</a:t>
            </a:r>
            <a:r>
              <a:rPr lang="cs-CZ" dirty="0"/>
              <a:t>. Brno: Barrister &amp; Prinicipal, 2004. (kapitola 7 „Architektura jako umění</a:t>
            </a:r>
            <a:r>
              <a:rPr lang="cs-CZ" dirty="0" smtClean="0"/>
              <a:t>“)</a:t>
            </a:r>
          </a:p>
          <a:p>
            <a:r>
              <a:rPr lang="cs-CZ" dirty="0" smtClean="0"/>
              <a:t>Pavel KAROUS (ed.), </a:t>
            </a:r>
            <a:r>
              <a:rPr lang="cs-CZ" i="1" dirty="0" smtClean="0"/>
              <a:t>Vetřelci </a:t>
            </a:r>
            <a:r>
              <a:rPr lang="cs-CZ" i="1" dirty="0"/>
              <a:t>a volavky: atlas výtvarného umění ve veřejném prostoru v Československu v období normalizace (</a:t>
            </a:r>
            <a:r>
              <a:rPr lang="cs-CZ" i="1" dirty="0" smtClean="0"/>
              <a:t>1968–1989)</a:t>
            </a:r>
            <a:r>
              <a:rPr lang="cs-CZ" dirty="0" smtClean="0"/>
              <a:t>, Řevnice: Arbor Vitae 2013. / </a:t>
            </a:r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://www.ceskatelevize.cz/ivysilani/10169621461-vetrelci-a-volavky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(dokument 2008)</a:t>
            </a:r>
          </a:p>
          <a:p>
            <a:r>
              <a:rPr lang="cs-CZ" dirty="0" smtClean="0"/>
              <a:t>Barbora KLÍMOVÁ, </a:t>
            </a:r>
            <a:r>
              <a:rPr lang="pl-PL" i="1" dirty="0"/>
              <a:t>My jsme tím projektem </a:t>
            </a:r>
            <a:r>
              <a:rPr lang="pl-PL" i="1" dirty="0" smtClean="0"/>
              <a:t>žili, </a:t>
            </a:r>
            <a:r>
              <a:rPr lang="pl-PL" dirty="0" smtClean="0"/>
              <a:t>Praha: Zlatý řez, 2011.</a:t>
            </a:r>
            <a:endParaRPr lang="cs-CZ" dirty="0"/>
          </a:p>
          <a:p>
            <a:r>
              <a:rPr lang="cs-CZ" dirty="0"/>
              <a:t>Malcolm </a:t>
            </a:r>
            <a:r>
              <a:rPr lang="cs-CZ" cap="all" dirty="0"/>
              <a:t>Miles</a:t>
            </a:r>
            <a:r>
              <a:rPr lang="cs-CZ" dirty="0"/>
              <a:t>, „</a:t>
            </a:r>
            <a:r>
              <a:rPr lang="cs-CZ" u="sng" dirty="0" err="1">
                <a:hlinkClick r:id="rId3"/>
              </a:rPr>
              <a:t>Salvaging</a:t>
            </a:r>
            <a:r>
              <a:rPr lang="cs-CZ" u="sng" dirty="0">
                <a:hlinkClick r:id="rId3"/>
              </a:rPr>
              <a:t> </a:t>
            </a:r>
            <a:r>
              <a:rPr lang="cs-CZ" u="sng" dirty="0" err="1">
                <a:hlinkClick r:id="rId3"/>
              </a:rPr>
              <a:t>Modernism</a:t>
            </a:r>
            <a:r>
              <a:rPr lang="cs-CZ" dirty="0"/>
              <a:t>“ </a:t>
            </a:r>
          </a:p>
          <a:p>
            <a:r>
              <a:rPr lang="cs-CZ" dirty="0"/>
              <a:t>Sylva POLÁKOVÁ, </a:t>
            </a:r>
            <a:r>
              <a:rPr lang="cs-CZ" u="sng" dirty="0">
                <a:hlinkClick r:id="rId4"/>
              </a:rPr>
              <a:t>http://vvp.avu.cz/wp-content/uploads/2014/08/sesit8-polakova.pdf</a:t>
            </a:r>
            <a:r>
              <a:rPr lang="cs-CZ" dirty="0"/>
              <a:t> </a:t>
            </a:r>
          </a:p>
          <a:p>
            <a:r>
              <a:rPr lang="cs-CZ" dirty="0"/>
              <a:t>Jane </a:t>
            </a:r>
            <a:r>
              <a:rPr lang="cs-CZ" cap="all" dirty="0"/>
              <a:t>Rendell</a:t>
            </a:r>
            <a:r>
              <a:rPr lang="cs-CZ" dirty="0"/>
              <a:t>, </a:t>
            </a:r>
            <a:r>
              <a:rPr lang="cs-CZ" i="1" dirty="0"/>
              <a:t>Art and </a:t>
            </a:r>
            <a:r>
              <a:rPr lang="cs-CZ" i="1" dirty="0" err="1"/>
              <a:t>architecture</a:t>
            </a:r>
            <a:r>
              <a:rPr lang="cs-CZ" i="1" dirty="0"/>
              <a:t>. A place </a:t>
            </a:r>
            <a:r>
              <a:rPr lang="cs-CZ" i="1" dirty="0" err="1"/>
              <a:t>between</a:t>
            </a:r>
            <a:r>
              <a:rPr lang="cs-CZ" dirty="0"/>
              <a:t>, London – New York: I. B. </a:t>
            </a:r>
            <a:r>
              <a:rPr lang="cs-CZ" dirty="0" err="1"/>
              <a:t>Tauris</a:t>
            </a:r>
            <a:r>
              <a:rPr lang="cs-CZ" dirty="0"/>
              <a:t>, 2006.</a:t>
            </a:r>
          </a:p>
          <a:p>
            <a:r>
              <a:rPr lang="cs-CZ" cap="all" dirty="0"/>
              <a:t>ł</a:t>
            </a:r>
            <a:r>
              <a:rPr lang="cs-CZ" dirty="0"/>
              <a:t>ukasz RONDUDA – Alex FARQUHARSON – Barbara PIWOWARSKA (eds.), </a:t>
            </a:r>
            <a:r>
              <a:rPr lang="cs-CZ" i="1" dirty="0"/>
              <a:t>Star City. </a:t>
            </a:r>
            <a:r>
              <a:rPr lang="en-US" i="1" dirty="0"/>
              <a:t>The Future Under Communism,</a:t>
            </a:r>
            <a:r>
              <a:rPr lang="en-US" dirty="0"/>
              <a:t> Nottingham – Vídeň: Mammal Foundation – Nottingham Contemporary</a:t>
            </a:r>
            <a:r>
              <a:rPr lang="cs-CZ" dirty="0"/>
              <a:t> – tranzit.at, 2011</a:t>
            </a:r>
          </a:p>
          <a:p>
            <a:r>
              <a:rPr lang="cs-CZ" dirty="0"/>
              <a:t>Karsten SCHUBERT, </a:t>
            </a:r>
            <a:r>
              <a:rPr lang="cs-CZ" i="1" dirty="0"/>
              <a:t>The Curator’s </a:t>
            </a:r>
            <a:r>
              <a:rPr lang="cs-CZ" i="1" dirty="0" err="1"/>
              <a:t>Egg</a:t>
            </a:r>
            <a:r>
              <a:rPr lang="cs-CZ" dirty="0"/>
              <a:t>. London: Riddinghouse, 2009 (zvl. kapitoly 5 – 9 v II. oddílu a III. oddíl)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u="sng" dirty="0"/>
              <a:t>Je zde nevyhnutelné překrývání s tématy č. 7. a 10 (otázky </a:t>
            </a:r>
            <a:r>
              <a:rPr lang="cs-CZ" u="sng" dirty="0" err="1"/>
              <a:t>site-specific</a:t>
            </a:r>
            <a:r>
              <a:rPr lang="cs-CZ" u="sng" dirty="0"/>
              <a:t> umění, umění ve veřejném prostoru, instalace)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897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495693" cy="6858000"/>
          </a:xfrm>
        </p:spPr>
      </p:pic>
      <p:sp>
        <p:nvSpPr>
          <p:cNvPr id="6" name="Nadpis 5"/>
          <p:cNvSpPr txBox="1">
            <a:spLocks noGrp="1"/>
          </p:cNvSpPr>
          <p:nvPr>
            <p:ph type="title"/>
          </p:nvPr>
        </p:nvSpPr>
        <p:spPr>
          <a:xfrm>
            <a:off x="9470292" y="294542"/>
            <a:ext cx="26963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Instalace </a:t>
            </a:r>
            <a:r>
              <a:rPr lang="cs-CZ" sz="2800" i="1" dirty="0" smtClean="0"/>
              <a:t>Pergola a pavilon</a:t>
            </a:r>
            <a:br>
              <a:rPr lang="cs-CZ" sz="2800" i="1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nalezené objekty (reminiscence na poválečnou situaci)</a:t>
            </a:r>
            <a:br>
              <a:rPr lang="cs-CZ" sz="2800" dirty="0" smtClean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 smtClean="0"/>
              <a:t>písek</a:t>
            </a:r>
            <a:r>
              <a:rPr lang="cs-CZ" sz="2800" dirty="0"/>
              <a:t/>
            </a:r>
            <a:br>
              <a:rPr lang="cs-CZ" sz="2800" dirty="0"/>
            </a:b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9677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8" y="0"/>
            <a:ext cx="9692641" cy="6858000"/>
          </a:xfrm>
        </p:spPr>
      </p:pic>
    </p:spTree>
    <p:extLst>
      <p:ext uri="{BB962C8B-B14F-4D97-AF65-F5344CB8AC3E}">
        <p14:creationId xmlns:p14="http://schemas.microsoft.com/office/powerpoint/2010/main" val="3413782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7" y="20718"/>
            <a:ext cx="9360130" cy="6837282"/>
          </a:xfrm>
        </p:spPr>
      </p:pic>
    </p:spTree>
    <p:extLst>
      <p:ext uri="{BB962C8B-B14F-4D97-AF65-F5344CB8AC3E}">
        <p14:creationId xmlns:p14="http://schemas.microsoft.com/office/powerpoint/2010/main" val="3041690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6218" y="4252224"/>
            <a:ext cx="5489453" cy="2605776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Voelcker, John McHale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Hamilton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Group 2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op art / pop art (van Goghovy Slunečnice, Marilyn Monroe, reklamní billboard pro film Robbie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Robot, zvuková instalace)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71" y="324195"/>
            <a:ext cx="3650405" cy="523701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196"/>
            <a:ext cx="2956218" cy="30686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10" y="3857104"/>
            <a:ext cx="2989528" cy="300089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18" y="324196"/>
            <a:ext cx="5419898" cy="392802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376116" y="5774229"/>
            <a:ext cx="3650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Richard </a:t>
            </a:r>
            <a:r>
              <a:rPr lang="cs-CZ" dirty="0" err="1" smtClean="0"/>
              <a:t>Hamilton</a:t>
            </a:r>
            <a:r>
              <a:rPr lang="cs-CZ" dirty="0" smtClean="0"/>
              <a:t>, plakát </a:t>
            </a:r>
            <a:r>
              <a:rPr lang="en-US" i="1" dirty="0" smtClean="0"/>
              <a:t>Just </a:t>
            </a:r>
            <a:r>
              <a:rPr lang="en-US" i="1" dirty="0"/>
              <a:t>What Is It that Makes Today's Homes So Different, So Appealing?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55766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86055"/>
            <a:ext cx="12192000" cy="155448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Richard Hamilton, </a:t>
            </a:r>
            <a:r>
              <a:rPr lang="cs-CZ" sz="3200" dirty="0" smtClean="0"/>
              <a:t>pohled do reinstalace výstavy</a:t>
            </a:r>
            <a:r>
              <a:rPr lang="en-US" sz="3200" dirty="0" smtClean="0"/>
              <a:t>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en-US" sz="3200" i="1" dirty="0" smtClean="0"/>
              <a:t>This </a:t>
            </a:r>
            <a:r>
              <a:rPr lang="en-US" sz="3200" i="1" dirty="0"/>
              <a:t>Is Tomorrow</a:t>
            </a:r>
            <a:r>
              <a:rPr lang="en-US" sz="3200" dirty="0"/>
              <a:t>, Tate Modern, </a:t>
            </a:r>
            <a:r>
              <a:rPr lang="en-US" sz="3200" dirty="0" smtClean="0"/>
              <a:t>13</a:t>
            </a:r>
            <a:r>
              <a:rPr lang="cs-CZ" sz="3200" dirty="0" smtClean="0"/>
              <a:t>. 2. </a:t>
            </a:r>
            <a:r>
              <a:rPr lang="en-US" sz="3200" dirty="0" smtClean="0"/>
              <a:t>– 26</a:t>
            </a:r>
            <a:r>
              <a:rPr lang="cs-CZ" sz="3200" dirty="0" smtClean="0"/>
              <a:t>. 5. </a:t>
            </a:r>
            <a:r>
              <a:rPr lang="en-US" sz="3200" dirty="0" smtClean="0"/>
              <a:t>2014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45" y="1080655"/>
            <a:ext cx="7695900" cy="5777345"/>
          </a:xfrm>
        </p:spPr>
      </p:pic>
    </p:spTree>
    <p:extLst>
      <p:ext uri="{BB962C8B-B14F-4D97-AF65-F5344CB8AC3E}">
        <p14:creationId xmlns:p14="http://schemas.microsoft.com/office/powerpoint/2010/main" val="3480499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Britská nová města a institut městského umělce (town artist): David Harding a Glenrothes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04" y="1221842"/>
            <a:ext cx="8395854" cy="5644597"/>
          </a:xfrm>
        </p:spPr>
      </p:pic>
    </p:spTree>
    <p:extLst>
      <p:ext uri="{BB962C8B-B14F-4D97-AF65-F5344CB8AC3E}">
        <p14:creationId xmlns:p14="http://schemas.microsoft.com/office/powerpoint/2010/main" val="1080702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0"/>
            <a:ext cx="10253309" cy="6840422"/>
          </a:xfrm>
        </p:spPr>
      </p:pic>
    </p:spTree>
    <p:extLst>
      <p:ext uri="{BB962C8B-B14F-4D97-AF65-F5344CB8AC3E}">
        <p14:creationId xmlns:p14="http://schemas.microsoft.com/office/powerpoint/2010/main" val="929747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66" y="9107"/>
            <a:ext cx="9131857" cy="6848893"/>
          </a:xfrm>
        </p:spPr>
      </p:pic>
    </p:spTree>
    <p:extLst>
      <p:ext uri="{BB962C8B-B14F-4D97-AF65-F5344CB8AC3E}">
        <p14:creationId xmlns:p14="http://schemas.microsoft.com/office/powerpoint/2010/main" val="1369924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" y="0"/>
            <a:ext cx="10282844" cy="6827809"/>
          </a:xfrm>
        </p:spPr>
      </p:pic>
    </p:spTree>
    <p:extLst>
      <p:ext uri="{BB962C8B-B14F-4D97-AF65-F5344CB8AC3E}">
        <p14:creationId xmlns:p14="http://schemas.microsoft.com/office/powerpoint/2010/main" val="2905495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41" y="1754"/>
            <a:ext cx="10735161" cy="6856246"/>
          </a:xfrm>
        </p:spPr>
      </p:pic>
    </p:spTree>
    <p:extLst>
      <p:ext uri="{BB962C8B-B14F-4D97-AF65-F5344CB8AC3E}">
        <p14:creationId xmlns:p14="http://schemas.microsoft.com/office/powerpoint/2010/main" val="415435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918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Avantgardní přehodnocování role umělce ve vztahu k architektuře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67233"/>
            <a:ext cx="7815349" cy="5366818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El Lisickij </a:t>
            </a:r>
            <a:r>
              <a:rPr lang="cs-CZ" dirty="0" smtClean="0"/>
              <a:t>(1890–1941), spolu s K. Malevičem zakladatel </a:t>
            </a:r>
            <a:r>
              <a:rPr lang="cs-CZ" u="sng" dirty="0" smtClean="0"/>
              <a:t>suprematismu</a:t>
            </a:r>
            <a:r>
              <a:rPr lang="cs-CZ" dirty="0" smtClean="0"/>
              <a:t> (geometrické abstrakce, tj. bezpředmětné umění)</a:t>
            </a:r>
          </a:p>
          <a:p>
            <a:r>
              <a:rPr lang="cs-CZ" dirty="0"/>
              <a:t>malíř, architekt, designér, </a:t>
            </a:r>
            <a:r>
              <a:rPr lang="cs-CZ" dirty="0" smtClean="0"/>
              <a:t>pedagog, architekt (nerealizované projekty), grafický designér </a:t>
            </a:r>
            <a:r>
              <a:rPr lang="cs-CZ" dirty="0"/>
              <a:t>a </a:t>
            </a:r>
            <a:r>
              <a:rPr lang="cs-CZ" dirty="0" smtClean="0"/>
              <a:t>fotograf</a:t>
            </a:r>
          </a:p>
          <a:p>
            <a:r>
              <a:rPr lang="cs-CZ" dirty="0" smtClean="0"/>
              <a:t>cyklus </a:t>
            </a:r>
            <a:r>
              <a:rPr lang="cs-CZ" i="1" dirty="0" smtClean="0"/>
              <a:t>Prouny – </a:t>
            </a:r>
            <a:r>
              <a:rPr lang="cs-CZ" dirty="0" smtClean="0"/>
              <a:t>stádium přeměny malby v architekturu, iluzorní geometrické kompozice (dojem prostoru) i prostorové geometrické kompozice vyvolávající dojem malby</a:t>
            </a:r>
          </a:p>
          <a:p>
            <a:r>
              <a:rPr lang="cs-CZ" dirty="0" smtClean="0"/>
              <a:t>projekt </a:t>
            </a:r>
            <a:r>
              <a:rPr lang="cs-CZ" i="1" dirty="0" smtClean="0"/>
              <a:t>Žehlička mraků </a:t>
            </a:r>
            <a:r>
              <a:rPr lang="cs-CZ" dirty="0" smtClean="0"/>
              <a:t>– ideová utopistická architektura</a:t>
            </a:r>
          </a:p>
          <a:p>
            <a:r>
              <a:rPr lang="cs-CZ" dirty="0" smtClean="0"/>
              <a:t>vliv na školu Bauhaus (působí zde Malevič)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3" y="1067233"/>
            <a:ext cx="4442047" cy="325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97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22" y="6235"/>
            <a:ext cx="9135687" cy="6851765"/>
          </a:xfrm>
        </p:spPr>
      </p:pic>
    </p:spTree>
    <p:extLst>
      <p:ext uri="{BB962C8B-B14F-4D97-AF65-F5344CB8AC3E}">
        <p14:creationId xmlns:p14="http://schemas.microsoft.com/office/powerpoint/2010/main" val="411462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0" y="0"/>
            <a:ext cx="5689044" cy="392544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649" y="0"/>
            <a:ext cx="4350105" cy="26572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0" y="4002578"/>
            <a:ext cx="3807230" cy="285542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588625" y="3952959"/>
            <a:ext cx="3374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5"/>
              </a:rPr>
              <a:t>https://www.historicenvironment.scot/archives-and-research/publications/publication/?</a:t>
            </a:r>
            <a:r>
              <a:rPr lang="cs-CZ" dirty="0" smtClean="0">
                <a:hlinkClick r:id="rId5"/>
              </a:rPr>
              <a:t>publicationId=89e17a7d-610f-4632-b166-a58400e2347e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06" y="2820334"/>
            <a:ext cx="3028248" cy="403766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22961" y="5702531"/>
            <a:ext cx="3175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r>
              <a:rPr lang="en-US" dirty="0" smtClean="0"/>
              <a:t>Alan Bold</a:t>
            </a:r>
            <a:r>
              <a:rPr lang="cs-CZ" dirty="0" smtClean="0"/>
              <a:t>, </a:t>
            </a:r>
            <a:r>
              <a:rPr lang="en-US" i="1" dirty="0" smtClean="0"/>
              <a:t>Path Poem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en-US" dirty="0"/>
              <a:t>1976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8883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40677"/>
            <a:ext cx="12192000" cy="168494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Socialistický Gesamtkunstwerk</a:t>
            </a:r>
            <a:br>
              <a:rPr lang="cs-CZ" sz="3600" b="1" dirty="0" smtClean="0"/>
            </a:br>
            <a:r>
              <a:rPr lang="cs-CZ" sz="3600" dirty="0" smtClean="0"/>
              <a:t>syntéza umění a architektury v socialistické výstavbě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5992" y="1899140"/>
            <a:ext cx="11438793" cy="4770194"/>
          </a:xfrm>
        </p:spPr>
        <p:txBody>
          <a:bodyPr/>
          <a:lstStyle/>
          <a:p>
            <a:pPr marL="0" indent="0">
              <a:buNone/>
            </a:pPr>
            <a:r>
              <a:rPr lang="cs-CZ" altLang="cs-CZ" b="1" i="1" dirty="0"/>
              <a:t>Usnesení vlády Československé socialistické republiky č. 355 o řešení otázek uplatnění výtvarného umění v investiční výstavbě ze dne 28. července 1965 </a:t>
            </a:r>
            <a:r>
              <a:rPr lang="cs-CZ" altLang="cs-CZ" dirty="0"/>
              <a:t>(+ příslušné prováděcí pokyny)</a:t>
            </a:r>
          </a:p>
          <a:p>
            <a:pPr marL="0" indent="0">
              <a:buNone/>
            </a:pPr>
            <a:endParaRPr lang="cs-CZ" altLang="cs-CZ" b="1" i="1" dirty="0" smtClean="0"/>
          </a:p>
          <a:p>
            <a:pPr marL="0" indent="0">
              <a:buNone/>
            </a:pPr>
            <a:r>
              <a:rPr lang="cs-CZ" altLang="cs-CZ" b="1" i="1" dirty="0" smtClean="0"/>
              <a:t>Usnesení </a:t>
            </a:r>
            <a:r>
              <a:rPr lang="cs-CZ" altLang="cs-CZ" b="1" i="1" dirty="0"/>
              <a:t>předsednictva vlády Československé socialistické republiky č. 38 o uplatňování výtvarného umění v investiční výstavbě ze dne 9. února </a:t>
            </a:r>
            <a:r>
              <a:rPr lang="cs-CZ" altLang="cs-CZ" b="1" i="1" dirty="0" smtClean="0"/>
              <a:t>1978</a:t>
            </a:r>
            <a:r>
              <a:rPr lang="cs-CZ" altLang="cs-CZ" dirty="0" smtClean="0"/>
              <a:t> (nahradilo </a:t>
            </a:r>
            <a:r>
              <a:rPr lang="cs-CZ" altLang="cs-CZ" dirty="0"/>
              <a:t>pravidla schválená vládním usnesením č. 355 z roku </a:t>
            </a:r>
            <a:r>
              <a:rPr lang="cs-CZ" altLang="cs-CZ" dirty="0" smtClean="0"/>
              <a:t>1965)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 smtClean="0"/>
              <a:t>Viz projekt </a:t>
            </a:r>
            <a:r>
              <a:rPr lang="cs-CZ" dirty="0">
                <a:hlinkClick r:id="rId2"/>
              </a:rPr>
              <a:t>http://www.ceskatelevize.cz/ivysilani/10169621461-vetrelci-a-volavky/</a:t>
            </a:r>
            <a:r>
              <a:rPr lang="cs-CZ" dirty="0"/>
              <a:t> </a:t>
            </a:r>
            <a:r>
              <a:rPr lang="cs-CZ" dirty="0" smtClean="0"/>
              <a:t>(Pavel Karous a Rozálie Kohoutová, dokument </a:t>
            </a:r>
            <a:r>
              <a:rPr lang="cs-CZ" dirty="0"/>
              <a:t>2008)</a:t>
            </a:r>
          </a:p>
          <a:p>
            <a:pPr marL="0" indent="0">
              <a:buNone/>
            </a:pP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674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4885" y="1907931"/>
            <a:ext cx="10339753" cy="468972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IN</a:t>
            </a:r>
            <a:r>
              <a:rPr lang="cs-CZ" altLang="cs-CZ" sz="1600" b="1" dirty="0"/>
              <a:t>VU</a:t>
            </a:r>
            <a:r>
              <a:rPr lang="cs-CZ" altLang="cs-CZ" sz="2400" b="1" dirty="0"/>
              <a:t> </a:t>
            </a:r>
            <a:r>
              <a:rPr lang="cs-CZ" altLang="cs-CZ" sz="2400" dirty="0"/>
              <a:t>= investiční náklad na výtvarné umění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IN</a:t>
            </a:r>
            <a:r>
              <a:rPr lang="cs-CZ" altLang="cs-CZ" sz="1600" b="1" dirty="0"/>
              <a:t>ST</a:t>
            </a:r>
            <a:r>
              <a:rPr lang="cs-CZ" altLang="cs-CZ" sz="2400" dirty="0"/>
              <a:t> = investiční náklad stavební části či objektu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s%</a:t>
            </a:r>
            <a:r>
              <a:rPr lang="cs-CZ" altLang="cs-CZ" sz="2400" dirty="0"/>
              <a:t> = základní procentní sazba na výtvarné umění (daná tabulkou)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K</a:t>
            </a:r>
            <a:r>
              <a:rPr lang="cs-CZ" altLang="cs-CZ" sz="1600" b="1" dirty="0"/>
              <a:t>1</a:t>
            </a:r>
            <a:r>
              <a:rPr lang="cs-CZ" altLang="cs-CZ" sz="2400" b="1" dirty="0"/>
              <a:t> </a:t>
            </a:r>
            <a:r>
              <a:rPr lang="cs-CZ" altLang="cs-CZ" sz="2400" dirty="0"/>
              <a:t>= koeficient společenského významu místa (daný tabulkou)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K</a:t>
            </a:r>
            <a:r>
              <a:rPr lang="cs-CZ" altLang="cs-CZ" sz="1600" b="1" dirty="0"/>
              <a:t>2</a:t>
            </a:r>
            <a:r>
              <a:rPr lang="cs-CZ" altLang="cs-CZ" sz="2400" dirty="0"/>
              <a:t> = koeficient společenské a architektonické náročnosti stavby (daný kategorizační tabulkou dle druhu stavby</a:t>
            </a:r>
            <a:endParaRPr lang="cs-CZ" altLang="cs-CZ" sz="2400" dirty="0">
              <a:hlinkClick r:id="" action="ppaction://noaction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</p:txBody>
      </p:sp>
      <p:sp>
        <p:nvSpPr>
          <p:cNvPr id="83971" name="Rectangle 4"/>
          <p:cNvSpPr>
            <a:spLocks noGrp="1" noChangeArrowheads="1"/>
          </p:cNvSpPr>
          <p:nvPr>
            <p:ph type="title"/>
          </p:nvPr>
        </p:nvSpPr>
        <p:spPr>
          <a:xfrm>
            <a:off x="1447191" y="276837"/>
            <a:ext cx="8218487" cy="1800225"/>
          </a:xfrm>
          <a:noFill/>
        </p:spPr>
        <p:txBody>
          <a:bodyPr/>
          <a:lstStyle/>
          <a:p>
            <a:pPr algn="l" eaLnBrk="1" hangingPunct="1"/>
            <a:r>
              <a:rPr lang="cs-CZ" altLang="cs-CZ" sz="3200" b="1" dirty="0"/>
              <a:t>Celková výše investičních nákladů určená pro výtvarné umění byla určena </a:t>
            </a:r>
            <a:r>
              <a:rPr lang="cs-CZ" altLang="cs-CZ" sz="3200" b="1" u="sng" dirty="0"/>
              <a:t>vzorcem</a:t>
            </a:r>
            <a:r>
              <a:rPr lang="cs-CZ" altLang="cs-CZ" sz="3200" b="1" dirty="0"/>
              <a:t>: </a:t>
            </a:r>
            <a:r>
              <a:rPr lang="cs-CZ" altLang="cs-CZ" sz="3200" b="1" dirty="0" smtClean="0"/>
              <a:t/>
            </a:r>
            <a:br>
              <a:rPr lang="cs-CZ" altLang="cs-CZ" sz="3200" b="1" dirty="0" smtClean="0"/>
            </a:br>
            <a:r>
              <a:rPr lang="cs-CZ" altLang="cs-CZ" sz="3200" b="1" dirty="0" smtClean="0">
                <a:latin typeface="+mn-lt"/>
              </a:rPr>
              <a:t>IN</a:t>
            </a:r>
            <a:r>
              <a:rPr lang="cs-CZ" altLang="cs-CZ" sz="2000" b="1" dirty="0" smtClean="0">
                <a:latin typeface="+mn-lt"/>
              </a:rPr>
              <a:t>VU</a:t>
            </a:r>
            <a:r>
              <a:rPr lang="cs-CZ" altLang="cs-CZ" sz="3200" b="1" dirty="0" smtClean="0">
                <a:latin typeface="+mn-lt"/>
              </a:rPr>
              <a:t> </a:t>
            </a:r>
            <a:r>
              <a:rPr lang="cs-CZ" altLang="cs-CZ" sz="3200" b="1" dirty="0">
                <a:latin typeface="+mn-lt"/>
              </a:rPr>
              <a:t>= IN</a:t>
            </a:r>
            <a:r>
              <a:rPr lang="cs-CZ" altLang="cs-CZ" sz="2000" b="1" dirty="0">
                <a:latin typeface="+mn-lt"/>
              </a:rPr>
              <a:t>ST</a:t>
            </a:r>
            <a:r>
              <a:rPr lang="cs-CZ" altLang="cs-CZ" sz="3200" b="1" dirty="0">
                <a:latin typeface="+mn-lt"/>
              </a:rPr>
              <a:t> x s% x K</a:t>
            </a:r>
            <a:r>
              <a:rPr lang="cs-CZ" altLang="cs-CZ" sz="2000" b="1" dirty="0">
                <a:latin typeface="+mn-lt"/>
              </a:rPr>
              <a:t>1</a:t>
            </a:r>
            <a:r>
              <a:rPr lang="cs-CZ" altLang="cs-CZ" sz="3200" b="1" dirty="0">
                <a:latin typeface="+mn-lt"/>
              </a:rPr>
              <a:t> x K</a:t>
            </a:r>
            <a:r>
              <a:rPr lang="cs-CZ" altLang="cs-CZ" sz="2000" b="1" dirty="0">
                <a:latin typeface="+mn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8642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Československé pavilony na světových výstavách EXPO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4"/>
            <a:ext cx="10681677" cy="4778375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3 účasti (Brusel, Montreal, Ósaka)</a:t>
            </a:r>
          </a:p>
          <a:p>
            <a:r>
              <a:rPr lang="cs-CZ" dirty="0" smtClean="0"/>
              <a:t>3 monografie:</a:t>
            </a:r>
          </a:p>
          <a:p>
            <a:pPr marL="0" indent="0">
              <a:buNone/>
            </a:pPr>
            <a:r>
              <a:rPr lang="cs-CZ" i="1" dirty="0"/>
              <a:t>HAVRÁNEK, Vít. Bruselský sen: československá účast na světové výstavě Expo 58 v Bruselu a životní styl 1. poloviny 60 let </a:t>
            </a:r>
            <a:r>
              <a:rPr lang="cs-CZ" dirty="0" smtClean="0"/>
              <a:t>[</a:t>
            </a:r>
            <a:r>
              <a:rPr lang="cs-CZ" dirty="0"/>
              <a:t>Galerie hlavního města Prahy, 14.5.2008-21.9.2008, Moravská galerie v Brně, 21.11.2008-1.3.2009. Praha: </a:t>
            </a:r>
            <a:r>
              <a:rPr lang="cs-CZ" dirty="0" err="1"/>
              <a:t>Arbor</a:t>
            </a:r>
            <a:r>
              <a:rPr lang="cs-CZ" dirty="0"/>
              <a:t> vitae, c2008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en-US" dirty="0"/>
              <a:t>RUDIŠ, Viktor. </a:t>
            </a:r>
            <a:r>
              <a:rPr lang="en-US" i="1" dirty="0"/>
              <a:t>Viktor </a:t>
            </a:r>
            <a:r>
              <a:rPr lang="en-US" i="1" dirty="0" err="1"/>
              <a:t>Rudiš</a:t>
            </a:r>
            <a:r>
              <a:rPr lang="en-US" i="1" dirty="0"/>
              <a:t>: </a:t>
            </a:r>
            <a:r>
              <a:rPr lang="en-US" i="1" dirty="0" err="1" smtClean="0"/>
              <a:t>Ósaka</a:t>
            </a:r>
            <a:r>
              <a:rPr lang="cs-CZ" i="1" dirty="0" smtClean="0"/>
              <a:t>. </a:t>
            </a:r>
            <a:r>
              <a:rPr lang="en-US" dirty="0" smtClean="0"/>
              <a:t>Praha</a:t>
            </a:r>
            <a:r>
              <a:rPr lang="en-US" dirty="0"/>
              <a:t>: </a:t>
            </a:r>
            <a:r>
              <a:rPr lang="en-US" dirty="0" err="1"/>
              <a:t>Česká</a:t>
            </a:r>
            <a:r>
              <a:rPr lang="en-US" dirty="0"/>
              <a:t> </a:t>
            </a:r>
            <a:r>
              <a:rPr lang="en-US" dirty="0" err="1"/>
              <a:t>komora</a:t>
            </a:r>
            <a:r>
              <a:rPr lang="en-US" dirty="0"/>
              <a:t> </a:t>
            </a:r>
            <a:r>
              <a:rPr lang="en-US" dirty="0" err="1"/>
              <a:t>architektů</a:t>
            </a:r>
            <a:r>
              <a:rPr lang="en-US" dirty="0"/>
              <a:t>, 2011.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NEKVINDOVÁ, Terezie, Daniela KRAMEROVÁ, Henrieta MORAVČÍKOVÁ, Martin STRAKOŠ, Martin BERNÁTEK, Vladimíra BÜNGEROVÁ a Marta SYLVESTROVÁ. Automat na výstavu: československý pavilon na Expo 67 v Montrealu. V Chebu: Galerie výtvarného umění, 2017.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5896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55720" y="0"/>
            <a:ext cx="5534891" cy="1325563"/>
          </a:xfrm>
        </p:spPr>
        <p:txBody>
          <a:bodyPr/>
          <a:lstStyle/>
          <a:p>
            <a:r>
              <a:rPr lang="cs-CZ" b="1" dirty="0" smtClean="0"/>
              <a:t>EXPO 58 Brusel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1138" cy="287106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8912"/>
            <a:ext cx="5091138" cy="3253555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63" y="3014242"/>
            <a:ext cx="5605548" cy="32582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407269" y="1037492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Cubr, Hrubý, Pokorný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1934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62" y="0"/>
            <a:ext cx="7506393" cy="688532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EXPO 67 Montreal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61946" y="1178169"/>
            <a:ext cx="396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Řepa, Cubr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3819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54" y="0"/>
            <a:ext cx="9140170" cy="685512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EXPO 70 Ósaka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62707" y="1019908"/>
            <a:ext cx="914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Vladimír Palla, Viktor Rudiš, Aleš Jenček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0505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744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Místně specifické umění a architektura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454" y="10255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Michael Asher </a:t>
            </a:r>
            <a:r>
              <a:rPr lang="cs-CZ" dirty="0" smtClean="0"/>
              <a:t>(1943–2012) – americký konceptuální umělec, zakladatel institucionální kritiky, 40 let kritiky galerijních a muzejních institucí (snaha o přehodnocení způsobu a podmínek vystavování prostřednictvím intervencí)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9" y="2682447"/>
            <a:ext cx="5955740" cy="39645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29" y="2682447"/>
            <a:ext cx="5046182" cy="33578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93038" y="6015212"/>
            <a:ext cx="5747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Michael Asher, Kunsthalle Bern, Bern, </a:t>
            </a:r>
            <a:r>
              <a:rPr lang="cs-CZ" sz="1600" dirty="0" smtClean="0"/>
              <a:t>Švýcarsko</a:t>
            </a:r>
            <a:r>
              <a:rPr lang="de-DE" sz="1600" dirty="0" smtClean="0"/>
              <a:t>,</a:t>
            </a:r>
            <a:r>
              <a:rPr lang="cs-CZ" sz="1600" dirty="0" smtClean="0"/>
              <a:t> </a:t>
            </a:r>
            <a:r>
              <a:rPr lang="de-DE" sz="1600" dirty="0" smtClean="0"/>
              <a:t>1992</a:t>
            </a:r>
            <a:r>
              <a:rPr lang="de-DE" sz="1600" dirty="0"/>
              <a:t>, 1992</a:t>
            </a:r>
            <a:r>
              <a:rPr lang="de-DE" sz="1600" dirty="0" smtClean="0"/>
              <a:t>.</a:t>
            </a:r>
            <a:r>
              <a:rPr lang="cs-CZ" sz="1600" dirty="0" smtClean="0"/>
              <a:t> / radiátory v budově demontovány a funkčně reinstalovány ve foyer („sochařská výstava“ + teplo x chlad výstavních prostor)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84195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3369" y="-1670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Magdalena Jetelová (*1946)</a:t>
            </a:r>
            <a:endParaRPr lang="cs-CZ" sz="3600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" y="1073334"/>
            <a:ext cx="3430422" cy="564069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84" y="1073334"/>
            <a:ext cx="7986825" cy="564069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06487" y="6026727"/>
            <a:ext cx="8013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vltava.rozhlas.cz/magdalena-jetelova-nikdy-nebylo-doceneno-ze-urban-art-vznikalo-diky-nasi-5983475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0275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48069"/>
            <a:ext cx="5106496" cy="659355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86" y="148069"/>
            <a:ext cx="4264703" cy="325183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86" y="3516284"/>
            <a:ext cx="4270548" cy="33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89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8313" y="-22444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b="1" i="1" dirty="0" smtClean="0"/>
              <a:t>Domestikace pyramidy </a:t>
            </a:r>
            <a:r>
              <a:rPr lang="cs-CZ" sz="2800" b="1" dirty="0" smtClean="0"/>
              <a:t>(1992), MAK, Vídeň, červený lávový křemičitý písek, v. 15 m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" y="713878"/>
            <a:ext cx="4169728" cy="2756654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44" y="713878"/>
            <a:ext cx="7927899" cy="6144122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" y="3616036"/>
            <a:ext cx="4169728" cy="3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15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25" y="-124691"/>
            <a:ext cx="2460567" cy="1325563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+mn-lt"/>
              </a:rPr>
              <a:t>Varšava</a:t>
            </a:r>
            <a:endParaRPr lang="cs-CZ" sz="3200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35916"/>
            <a:ext cx="5901948" cy="3901844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01" y="1035916"/>
            <a:ext cx="5900709" cy="390184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117101" y="353424"/>
            <a:ext cx="1795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Berlín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29219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251" y="-18288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cs-CZ" sz="3200" b="1" i="1" dirty="0" smtClean="0"/>
              <a:t/>
            </a:r>
            <a:br>
              <a:rPr lang="cs-CZ" sz="3200" b="1" i="1" dirty="0" smtClean="0"/>
            </a:br>
            <a:r>
              <a:rPr lang="cs-CZ" sz="3200" b="1" i="1" dirty="0" smtClean="0"/>
              <a:t>(DES)ORIENTATION?</a:t>
            </a:r>
            <a:r>
              <a:rPr lang="cs-CZ" sz="3200" b="1" dirty="0" smtClean="0"/>
              <a:t>, Muzeum umění Olomouc, 2013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6490"/>
            <a:ext cx="5942385" cy="3964686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69" y="1476491"/>
            <a:ext cx="5947028" cy="396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01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38" y="-19950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i="1" dirty="0" smtClean="0"/>
              <a:t>Sloupová instalace</a:t>
            </a:r>
            <a:r>
              <a:rPr lang="cs-CZ" sz="3200" b="1" dirty="0" smtClean="0"/>
              <a:t>, Kunstforum Ostdeutsche Galerie, Řezno, 2014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0" y="817714"/>
            <a:ext cx="7697587" cy="6040286"/>
          </a:xfrm>
        </p:spPr>
      </p:pic>
    </p:spTree>
    <p:extLst>
      <p:ext uri="{BB962C8B-B14F-4D97-AF65-F5344CB8AC3E}">
        <p14:creationId xmlns:p14="http://schemas.microsoft.com/office/powerpoint/2010/main" val="912711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" y="731520"/>
            <a:ext cx="7189384" cy="5320144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144" y="3025833"/>
            <a:ext cx="4351853" cy="26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47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1451" y="-2576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i="1" dirty="0" smtClean="0"/>
              <a:t>Dotek doby</a:t>
            </a:r>
            <a:r>
              <a:rPr lang="cs-CZ" sz="3600" b="1" dirty="0" smtClean="0"/>
              <a:t>, NG v Praze: Veletržní palác, 2017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6" y="756459"/>
            <a:ext cx="8485599" cy="6088418"/>
          </a:xfrm>
        </p:spPr>
      </p:pic>
    </p:spTree>
    <p:extLst>
      <p:ext uri="{BB962C8B-B14F-4D97-AF65-F5344CB8AC3E}">
        <p14:creationId xmlns:p14="http://schemas.microsoft.com/office/powerpoint/2010/main" val="3209097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6" y="0"/>
            <a:ext cx="10312779" cy="6858000"/>
          </a:xfrm>
        </p:spPr>
      </p:pic>
    </p:spTree>
    <p:extLst>
      <p:ext uri="{BB962C8B-B14F-4D97-AF65-F5344CB8AC3E}">
        <p14:creationId xmlns:p14="http://schemas.microsoft.com/office/powerpoint/2010/main" val="1829216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5617" y="0"/>
            <a:ext cx="10768183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Martin Kippenberger, </a:t>
            </a:r>
            <a:r>
              <a:rPr lang="cs-CZ" sz="3600" i="1" dirty="0" smtClean="0"/>
              <a:t>Metro-Net</a:t>
            </a:r>
            <a:r>
              <a:rPr lang="cs-CZ" sz="3600" dirty="0" smtClean="0"/>
              <a:t> (1992–1997)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7" y="1119911"/>
            <a:ext cx="4152638" cy="5538583"/>
          </a:xfr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71" y="1119910"/>
            <a:ext cx="6924919" cy="553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18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3795" y="-195183"/>
            <a:ext cx="10547465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Ostrov Syros, Řecko, 1992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1" y="1001151"/>
            <a:ext cx="6044926" cy="453369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2" y="1001151"/>
            <a:ext cx="5887915" cy="45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18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40677"/>
            <a:ext cx="12253546" cy="1325563"/>
          </a:xfrm>
        </p:spPr>
        <p:txBody>
          <a:bodyPr/>
          <a:lstStyle/>
          <a:p>
            <a:pPr algn="ctr"/>
            <a:r>
              <a:rPr lang="cs-CZ" sz="3600" dirty="0" smtClean="0"/>
              <a:t>Dawson City, Kanada, 1995</a:t>
            </a:r>
            <a:endParaRPr lang="cs-CZ" sz="3600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8" y="755233"/>
            <a:ext cx="7725021" cy="6102767"/>
          </a:xfrm>
        </p:spPr>
      </p:pic>
    </p:spTree>
    <p:extLst>
      <p:ext uri="{BB962C8B-B14F-4D97-AF65-F5344CB8AC3E}">
        <p14:creationId xmlns:p14="http://schemas.microsoft.com/office/powerpoint/2010/main" val="383648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6600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i="1" dirty="0" smtClean="0"/>
              <a:t>Prounenraum</a:t>
            </a:r>
            <a:r>
              <a:rPr lang="cs-CZ" sz="3200" i="1" dirty="0" smtClean="0"/>
              <a:t>, </a:t>
            </a:r>
            <a:r>
              <a:rPr lang="cs-CZ" sz="3200" dirty="0" smtClean="0"/>
              <a:t>1923 (rekonstrukce na základě fotografie 1971)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61" y="715126"/>
            <a:ext cx="8023346" cy="6142874"/>
          </a:xfrm>
        </p:spPr>
      </p:pic>
    </p:spTree>
    <p:extLst>
      <p:ext uri="{BB962C8B-B14F-4D97-AF65-F5344CB8AC3E}">
        <p14:creationId xmlns:p14="http://schemas.microsoft.com/office/powerpoint/2010/main" val="2039757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48" y="0"/>
            <a:ext cx="8514152" cy="6801345"/>
          </a:xfrm>
        </p:spPr>
      </p:pic>
    </p:spTree>
    <p:extLst>
      <p:ext uri="{BB962C8B-B14F-4D97-AF65-F5344CB8AC3E}">
        <p14:creationId xmlns:p14="http://schemas.microsoft.com/office/powerpoint/2010/main" val="1845302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49469"/>
            <a:ext cx="12192000" cy="1325563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Pozůstatek Kippenbergerova fiktivního vstupu do metra, 2008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56" y="1025525"/>
            <a:ext cx="8742468" cy="5832475"/>
          </a:xfrm>
        </p:spPr>
      </p:pic>
    </p:spTree>
    <p:extLst>
      <p:ext uri="{BB962C8B-B14F-4D97-AF65-F5344CB8AC3E}">
        <p14:creationId xmlns:p14="http://schemas.microsoft.com/office/powerpoint/2010/main" val="2803198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92" y="-18463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Skulptur Projekte Münster, 1997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4" y="835269"/>
            <a:ext cx="8995541" cy="6027013"/>
          </a:xfrm>
        </p:spPr>
      </p:pic>
    </p:spTree>
    <p:extLst>
      <p:ext uri="{BB962C8B-B14F-4D97-AF65-F5344CB8AC3E}">
        <p14:creationId xmlns:p14="http://schemas.microsoft.com/office/powerpoint/2010/main" val="23269323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92" y="-13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i="1" dirty="0" smtClean="0"/>
              <a:t>Mobilní vstup do metra</a:t>
            </a:r>
            <a:r>
              <a:rPr lang="cs-CZ" sz="3600" dirty="0" smtClean="0"/>
              <a:t>, Documenta X, Kassel, 1997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5" y="1033938"/>
            <a:ext cx="4204973" cy="582406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6" y="1033938"/>
            <a:ext cx="7218048" cy="58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18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6654" y="49497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Téma „objekt – obydlí“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473" y="1375060"/>
            <a:ext cx="46482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smtClean="0"/>
              <a:t>Brno Art Open 2015</a:t>
            </a:r>
          </a:p>
          <a:p>
            <a:pPr marL="0" indent="0">
              <a:buNone/>
            </a:pPr>
            <a:r>
              <a:rPr lang="cs-CZ" dirty="0"/>
              <a:t>24</a:t>
            </a:r>
            <a:r>
              <a:rPr lang="cs-CZ" dirty="0" smtClean="0"/>
              <a:t>. 6</a:t>
            </a:r>
            <a:r>
              <a:rPr lang="cs-CZ" dirty="0"/>
              <a:t>. – 30</a:t>
            </a:r>
            <a:r>
              <a:rPr lang="cs-CZ" dirty="0" smtClean="0"/>
              <a:t>. 8. 2015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Autoři</a:t>
            </a:r>
            <a:r>
              <a:rPr lang="cs-CZ" dirty="0"/>
              <a:t>: Aleš Veselý, Jiří Příhoda, Jana Doležalová, Pavlína Hlavsová, Eliška Perglerová, Čestmír Suška, Daniil </a:t>
            </a:r>
            <a:r>
              <a:rPr lang="cs-CZ" dirty="0" smtClean="0"/>
              <a:t>Galkin (host: Dalibor Chatrný)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Kurátorka: </a:t>
            </a:r>
            <a:r>
              <a:rPr lang="cs-CZ" dirty="0"/>
              <a:t>Magdalena Juříková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35" y="1313513"/>
            <a:ext cx="7270400" cy="48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129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3263" y="99118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Jiří Příhoda (*1966)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45" y="1759123"/>
            <a:ext cx="5849909" cy="3901844"/>
          </a:xfrm>
        </p:spPr>
      </p:pic>
      <p:sp>
        <p:nvSpPr>
          <p:cNvPr id="5" name="TextovéPole 4"/>
          <p:cNvSpPr txBox="1"/>
          <p:nvPr/>
        </p:nvSpPr>
        <p:spPr>
          <a:xfrm>
            <a:off x="6203545" y="5771971"/>
            <a:ext cx="1875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Poustevna, Brno Art Open 2015, hrad Špilberk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9" y="1759123"/>
            <a:ext cx="5847192" cy="39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74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1116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Poustevna, Designblok 2015, Praha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6" y="1322378"/>
            <a:ext cx="5829161" cy="388610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570" y="1301767"/>
            <a:ext cx="2971004" cy="39580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74" y="1301766"/>
            <a:ext cx="2604479" cy="390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41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Jiří Příhoda / Sochy / kurátorka: Magdalena Juříková / GHMP: Zámek Troja / Praha / 31. 3. – 30. 10. 2016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71" y="1621653"/>
            <a:ext cx="7531331" cy="5017738"/>
          </a:xfrm>
        </p:spPr>
      </p:pic>
    </p:spTree>
    <p:extLst>
      <p:ext uri="{BB962C8B-B14F-4D97-AF65-F5344CB8AC3E}">
        <p14:creationId xmlns:p14="http://schemas.microsoft.com/office/powerpoint/2010/main" val="5015516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512" y="-131885"/>
            <a:ext cx="10755923" cy="1325563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Archa (Cela II)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2" y="975946"/>
            <a:ext cx="6131499" cy="344978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06" y="975946"/>
            <a:ext cx="5675226" cy="54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141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5" y="0"/>
            <a:ext cx="9125354" cy="6827283"/>
          </a:xfrm>
        </p:spPr>
      </p:pic>
    </p:spTree>
    <p:extLst>
      <p:ext uri="{BB962C8B-B14F-4D97-AF65-F5344CB8AC3E}">
        <p14:creationId xmlns:p14="http://schemas.microsoft.com/office/powerpoint/2010/main" val="3944118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" y="-199506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i="1" dirty="0" smtClean="0"/>
              <a:t>Žehlička mraků</a:t>
            </a:r>
            <a:r>
              <a:rPr lang="cs-CZ" sz="3600" b="1" dirty="0" smtClean="0"/>
              <a:t>, 1924 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50963"/>
            <a:ext cx="6663223" cy="61070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77" y="0"/>
            <a:ext cx="5129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414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9" y="2515"/>
            <a:ext cx="10278208" cy="6855485"/>
          </a:xfrm>
        </p:spPr>
      </p:pic>
    </p:spTree>
    <p:extLst>
      <p:ext uri="{BB962C8B-B14F-4D97-AF65-F5344CB8AC3E}">
        <p14:creationId xmlns:p14="http://schemas.microsoft.com/office/powerpoint/2010/main" val="34110769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0806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Pavel Karous, </a:t>
            </a:r>
            <a:r>
              <a:rPr lang="cs-CZ" sz="3600" i="1" dirty="0" smtClean="0"/>
              <a:t>mobilní domek pro lidi bez domova</a:t>
            </a:r>
            <a:r>
              <a:rPr lang="cs-CZ" sz="3600" dirty="0" smtClean="0"/>
              <a:t>, 2015 </a:t>
            </a:r>
            <a:br>
              <a:rPr lang="cs-CZ" sz="3600" dirty="0" smtClean="0"/>
            </a:br>
            <a:r>
              <a:rPr lang="cs-CZ" sz="2000" dirty="0" smtClean="0"/>
              <a:t>(plechovky, polystyren, palety)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2" y="963548"/>
            <a:ext cx="9875520" cy="5894452"/>
          </a:xfrm>
        </p:spPr>
      </p:pic>
    </p:spTree>
    <p:extLst>
      <p:ext uri="{BB962C8B-B14F-4D97-AF65-F5344CB8AC3E}">
        <p14:creationId xmlns:p14="http://schemas.microsoft.com/office/powerpoint/2010/main" val="42199269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0"/>
            <a:ext cx="10299469" cy="6866313"/>
          </a:xfrm>
        </p:spPr>
      </p:pic>
    </p:spTree>
    <p:extLst>
      <p:ext uri="{BB962C8B-B14F-4D97-AF65-F5344CB8AC3E}">
        <p14:creationId xmlns:p14="http://schemas.microsoft.com/office/powerpoint/2010/main" val="36849310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82"/>
            <a:ext cx="12070473" cy="6865082"/>
          </a:xfrm>
        </p:spPr>
      </p:pic>
    </p:spTree>
    <p:extLst>
      <p:ext uri="{BB962C8B-B14F-4D97-AF65-F5344CB8AC3E}">
        <p14:creationId xmlns:p14="http://schemas.microsoft.com/office/powerpoint/2010/main" val="28442590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4" y="0"/>
            <a:ext cx="11819892" cy="6858000"/>
          </a:xfrm>
        </p:spPr>
      </p:pic>
    </p:spTree>
    <p:extLst>
      <p:ext uri="{BB962C8B-B14F-4D97-AF65-F5344CB8AC3E}">
        <p14:creationId xmlns:p14="http://schemas.microsoft.com/office/powerpoint/2010/main" val="1183823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961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Čestmír Suška, </a:t>
            </a:r>
            <a:r>
              <a:rPr lang="cs-CZ" sz="3600" i="1" dirty="0" smtClean="0"/>
              <a:t>Rozhledna – šiška</a:t>
            </a:r>
            <a:r>
              <a:rPr lang="cs-CZ" sz="3600" dirty="0" smtClean="0"/>
              <a:t>, České Budějovice, 2013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" y="1145948"/>
            <a:ext cx="4214553" cy="570506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39" y="1145948"/>
            <a:ext cx="7603375" cy="571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477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31" y="17707"/>
            <a:ext cx="9110749" cy="6840293"/>
          </a:xfrm>
        </p:spPr>
      </p:pic>
    </p:spTree>
    <p:extLst>
      <p:ext uri="{BB962C8B-B14F-4D97-AF65-F5344CB8AC3E}">
        <p14:creationId xmlns:p14="http://schemas.microsoft.com/office/powerpoint/2010/main" val="4667502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25" y="-31588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Jan Šépka, </a:t>
            </a:r>
            <a:r>
              <a:rPr lang="cs-CZ" sz="3600" i="1" dirty="0" smtClean="0"/>
              <a:t>Vnímání</a:t>
            </a:r>
            <a:r>
              <a:rPr lang="cs-CZ" sz="3600" dirty="0" smtClean="0"/>
              <a:t>, České Budějovice, 2017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677195"/>
            <a:ext cx="9277004" cy="6180805"/>
          </a:xfrm>
        </p:spPr>
      </p:pic>
    </p:spTree>
    <p:extLst>
      <p:ext uri="{BB962C8B-B14F-4D97-AF65-F5344CB8AC3E}">
        <p14:creationId xmlns:p14="http://schemas.microsoft.com/office/powerpoint/2010/main" val="1273503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132"/>
            <a:ext cx="12192000" cy="4305299"/>
          </a:xfrm>
        </p:spPr>
      </p:pic>
      <p:sp>
        <p:nvSpPr>
          <p:cNvPr id="5" name="TextovéPole 4"/>
          <p:cNvSpPr txBox="1"/>
          <p:nvPr/>
        </p:nvSpPr>
        <p:spPr>
          <a:xfrm>
            <a:off x="133002" y="989214"/>
            <a:ext cx="1205899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>
              <a:hlinkClick r:id="rId3"/>
            </a:endParaRPr>
          </a:p>
          <a:p>
            <a:endParaRPr lang="cs-CZ" dirty="0">
              <a:hlinkClick r:id="rId3"/>
            </a:endParaRPr>
          </a:p>
          <a:p>
            <a:endParaRPr lang="cs-CZ" dirty="0" smtClean="0">
              <a:hlinkClick r:id="rId3"/>
            </a:endParaRPr>
          </a:p>
          <a:p>
            <a:endParaRPr lang="cs-CZ" dirty="0">
              <a:hlinkClick r:id="rId3"/>
            </a:endParaRPr>
          </a:p>
          <a:p>
            <a:endParaRPr lang="cs-CZ" dirty="0" smtClean="0">
              <a:hlinkClick r:id="rId3"/>
            </a:endParaRPr>
          </a:p>
          <a:p>
            <a:endParaRPr lang="cs-CZ" dirty="0">
              <a:hlinkClick r:id="rId3"/>
            </a:endParaRPr>
          </a:p>
          <a:p>
            <a:endParaRPr lang="cs-CZ" dirty="0" smtClean="0">
              <a:hlinkClick r:id="rId3"/>
            </a:endParaRPr>
          </a:p>
          <a:p>
            <a:endParaRPr lang="cs-CZ" dirty="0">
              <a:hlinkClick r:id="rId3"/>
            </a:endParaRPr>
          </a:p>
          <a:p>
            <a:endParaRPr lang="cs-CZ" dirty="0" smtClean="0">
              <a:hlinkClick r:id="rId3"/>
            </a:endParaRPr>
          </a:p>
          <a:p>
            <a:endParaRPr lang="cs-CZ" dirty="0">
              <a:hlinkClick r:id="rId3"/>
            </a:endParaRPr>
          </a:p>
          <a:p>
            <a:endParaRPr lang="cs-CZ" dirty="0" smtClean="0">
              <a:hlinkClick r:id="rId3"/>
            </a:endParaRPr>
          </a:p>
          <a:p>
            <a:endParaRPr lang="cs-CZ" dirty="0">
              <a:hlinkClick r:id="rId3"/>
            </a:endParaRPr>
          </a:p>
          <a:p>
            <a:endParaRPr lang="cs-CZ" dirty="0" smtClean="0">
              <a:hlinkClick r:id="rId3"/>
            </a:endParaRPr>
          </a:p>
          <a:p>
            <a:endParaRPr lang="cs-CZ" dirty="0">
              <a:hlinkClick r:id="rId3"/>
            </a:endParaRPr>
          </a:p>
          <a:p>
            <a:endParaRPr lang="cs-CZ" dirty="0" smtClean="0">
              <a:hlinkClick r:id="rId3"/>
            </a:endParaRPr>
          </a:p>
          <a:p>
            <a:endParaRPr lang="cs-CZ" dirty="0" smtClean="0">
              <a:hlinkClick r:id="rId3"/>
            </a:endParaRPr>
          </a:p>
          <a:p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vltava.rozhlas.cz/jan-sepka-prekvapuje-me-casta-formalnost-umelecke-a-architektonicke-kritiky-6487509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r>
              <a:rPr lang="cs-CZ" dirty="0">
                <a:hlinkClick r:id="rId4"/>
              </a:rPr>
              <a:t>http://artalk.cz/2016/09/26/stret-vnimani</a:t>
            </a:r>
            <a:r>
              <a:rPr lang="cs-CZ" dirty="0" smtClean="0">
                <a:hlinkClick r:id="rId4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846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9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61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-4147"/>
            <a:ext cx="9750829" cy="6862147"/>
          </a:xfrm>
        </p:spPr>
      </p:pic>
    </p:spTree>
    <p:extLst>
      <p:ext uri="{BB962C8B-B14F-4D97-AF65-F5344CB8AC3E}">
        <p14:creationId xmlns:p14="http://schemas.microsoft.com/office/powerpoint/2010/main" val="858420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latin typeface="+mn-lt"/>
              </a:rPr>
              <a:t>Architektura a prostor jako téma v práci současných českých umělců</a:t>
            </a:r>
            <a:endParaRPr lang="cs-CZ" sz="36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023" y="1192578"/>
            <a:ext cx="10644554" cy="4680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Tematizace panelové bytové výstavby a socialistické architektury</a:t>
            </a:r>
          </a:p>
          <a:p>
            <a:r>
              <a:rPr lang="cs-CZ" sz="2000" dirty="0" smtClean="0"/>
              <a:t>Tomáš </a:t>
            </a:r>
            <a:r>
              <a:rPr lang="cs-CZ" sz="2000" dirty="0"/>
              <a:t>Džadoň (také architekt výstav: </a:t>
            </a:r>
            <a:r>
              <a:rPr lang="cs-CZ" sz="2000" i="1" dirty="0"/>
              <a:t>Paneland </a:t>
            </a:r>
            <a:r>
              <a:rPr lang="cs-CZ" sz="2000" i="1" dirty="0" smtClean="0"/>
              <a:t>v MG </a:t>
            </a:r>
            <a:r>
              <a:rPr lang="cs-CZ" sz="2000" dirty="0" smtClean="0"/>
              <a:t>a </a:t>
            </a:r>
            <a:r>
              <a:rPr lang="cs-CZ" sz="2000" i="1" dirty="0"/>
              <a:t>Bydliště – panelové </a:t>
            </a:r>
            <a:r>
              <a:rPr lang="cs-CZ" sz="2000" i="1" dirty="0" smtClean="0"/>
              <a:t>sídliště </a:t>
            </a:r>
            <a:r>
              <a:rPr lang="cs-CZ" sz="2000" dirty="0" smtClean="0"/>
              <a:t>v U(P)M)</a:t>
            </a:r>
            <a:endParaRPr lang="cs-CZ" sz="2000" dirty="0"/>
          </a:p>
          <a:p>
            <a:r>
              <a:rPr lang="cs-CZ" sz="2000" dirty="0"/>
              <a:t>Michal Moravčík</a:t>
            </a:r>
          </a:p>
          <a:p>
            <a:r>
              <a:rPr lang="cs-CZ" sz="2000" dirty="0"/>
              <a:t>Katarína Hládeková</a:t>
            </a:r>
          </a:p>
          <a:p>
            <a:r>
              <a:rPr lang="cs-CZ" sz="2000" dirty="0"/>
              <a:t>Kateřina Šedá </a:t>
            </a:r>
          </a:p>
          <a:p>
            <a:r>
              <a:rPr lang="cs-CZ" sz="2000" dirty="0"/>
              <a:t>David </a:t>
            </a:r>
            <a:r>
              <a:rPr lang="cs-CZ" sz="2000" dirty="0" smtClean="0"/>
              <a:t>Možný</a:t>
            </a:r>
          </a:p>
          <a:p>
            <a:r>
              <a:rPr lang="cs-CZ" sz="2000" dirty="0" smtClean="0"/>
              <a:t>Barbora Klímová</a:t>
            </a:r>
          </a:p>
          <a:p>
            <a:r>
              <a:rPr lang="cs-CZ" sz="2000" dirty="0" smtClean="0"/>
              <a:t>Jan Šrámek</a:t>
            </a:r>
          </a:p>
          <a:p>
            <a:r>
              <a:rPr lang="cs-CZ" sz="2000" dirty="0" smtClean="0"/>
              <a:t>a další…</a:t>
            </a:r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54" y="2120915"/>
            <a:ext cx="2811402" cy="39809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50" y="2119076"/>
            <a:ext cx="3638469" cy="20466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50" y="4307310"/>
            <a:ext cx="3638469" cy="24197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14" y="2120914"/>
            <a:ext cx="3019270" cy="404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400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9932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Dominik Lang, </a:t>
            </a:r>
            <a:r>
              <a:rPr lang="cs-CZ" sz="3600" i="1" dirty="0" smtClean="0"/>
              <a:t>Stěna</a:t>
            </a:r>
            <a:r>
              <a:rPr lang="cs-CZ" sz="3600" dirty="0" smtClean="0"/>
              <a:t>, Brno Art Open 2011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" y="1002664"/>
            <a:ext cx="8692899" cy="5788834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96" y="1002664"/>
            <a:ext cx="2488484" cy="33146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96" y="4400102"/>
            <a:ext cx="3188528" cy="23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791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8288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i="1" dirty="0" smtClean="0"/>
              <a:t>Východ Západ</a:t>
            </a:r>
            <a:r>
              <a:rPr lang="cs-CZ" sz="3600" dirty="0" smtClean="0"/>
              <a:t>, NG v Praze: Veletržní palác, 2013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52" y="958323"/>
            <a:ext cx="8849515" cy="5899677"/>
          </a:xfrm>
        </p:spPr>
      </p:pic>
    </p:spTree>
    <p:extLst>
      <p:ext uri="{BB962C8B-B14F-4D97-AF65-F5344CB8AC3E}">
        <p14:creationId xmlns:p14="http://schemas.microsoft.com/office/powerpoint/2010/main" val="20119244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1120" cy="685800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75" y="-1"/>
            <a:ext cx="7493925" cy="499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941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0313" cy="687179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37" y="0"/>
            <a:ext cx="7518863" cy="501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3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15168"/>
            <a:ext cx="12253546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i="1" dirty="0" smtClean="0"/>
              <a:t>Expanded Anxiety</a:t>
            </a:r>
            <a:r>
              <a:rPr lang="cs-CZ" sz="3600" dirty="0" smtClean="0"/>
              <a:t>, Secession, Vídeň, 2013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55" y="729762"/>
            <a:ext cx="9192357" cy="6128238"/>
          </a:xfrm>
        </p:spPr>
      </p:pic>
    </p:spTree>
    <p:extLst>
      <p:ext uri="{BB962C8B-B14F-4D97-AF65-F5344CB8AC3E}">
        <p14:creationId xmlns:p14="http://schemas.microsoft.com/office/powerpoint/2010/main" val="23868945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9021" y="-322092"/>
            <a:ext cx="9080854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Otto Gutfreund,</a:t>
            </a:r>
            <a:r>
              <a:rPr lang="cs-CZ" sz="3600" i="1" dirty="0" smtClean="0"/>
              <a:t> Úzkost</a:t>
            </a:r>
            <a:r>
              <a:rPr lang="cs-CZ" sz="3600" dirty="0" smtClean="0"/>
              <a:t>, 1911–1913 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77" y="702906"/>
            <a:ext cx="9320299" cy="55921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" y="702906"/>
            <a:ext cx="2570514" cy="609306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635891" y="6320043"/>
            <a:ext cx="1041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vltava.rozhlas.cz/dominik-lang-mistrovskemu-vedeni-atelieru-jsem-se-chtel-vyhnout-6804554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96677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Tomáš Džadoň</a:t>
            </a:r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638" y="1242436"/>
            <a:ext cx="3089775" cy="4634662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4" y="1242436"/>
            <a:ext cx="6918212" cy="4634662"/>
          </a:xfrm>
        </p:spPr>
      </p:pic>
    </p:spTree>
    <p:extLst>
      <p:ext uri="{BB962C8B-B14F-4D97-AF65-F5344CB8AC3E}">
        <p14:creationId xmlns:p14="http://schemas.microsoft.com/office/powerpoint/2010/main" val="33372944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9040" y="4778148"/>
            <a:ext cx="2643447" cy="2079852"/>
          </a:xfrm>
        </p:spPr>
        <p:txBody>
          <a:bodyPr>
            <a:normAutofit fontScale="90000"/>
          </a:bodyPr>
          <a:lstStyle/>
          <a:p>
            <a:r>
              <a:rPr lang="cs-CZ" sz="3100" dirty="0" err="1"/>
              <a:t>Pamätník</a:t>
            </a:r>
            <a:r>
              <a:rPr lang="cs-CZ" sz="3100" dirty="0"/>
              <a:t> </a:t>
            </a:r>
            <a:r>
              <a:rPr lang="cs-CZ" sz="3100" dirty="0" err="1"/>
              <a:t>ľudovej</a:t>
            </a:r>
            <a:r>
              <a:rPr lang="cs-CZ" sz="3100" dirty="0"/>
              <a:t> </a:t>
            </a:r>
            <a:r>
              <a:rPr lang="cs-CZ" sz="3100" dirty="0" smtClean="0"/>
              <a:t>architektury, 2007 (vizualizace)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3840"/>
            <a:ext cx="3741095" cy="28041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53840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00" y="4053840"/>
            <a:ext cx="4208812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840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011" y="0"/>
            <a:ext cx="10515600" cy="1325563"/>
          </a:xfrm>
        </p:spPr>
        <p:txBody>
          <a:bodyPr/>
          <a:lstStyle/>
          <a:p>
            <a:r>
              <a:rPr lang="cs-CZ" dirty="0" smtClean="0"/>
              <a:t>Kateřina Šedá, Každej pes jiná ves, 2007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96" y="989216"/>
            <a:ext cx="6799645" cy="5806876"/>
          </a:xfrm>
        </p:spPr>
      </p:pic>
    </p:spTree>
    <p:extLst>
      <p:ext uri="{BB962C8B-B14F-4D97-AF65-F5344CB8AC3E}">
        <p14:creationId xmlns:p14="http://schemas.microsoft.com/office/powerpoint/2010/main" val="3971473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" y="1"/>
            <a:ext cx="12189124" cy="6858000"/>
          </a:xfrm>
        </p:spPr>
      </p:pic>
    </p:spTree>
    <p:extLst>
      <p:ext uri="{BB962C8B-B14F-4D97-AF65-F5344CB8AC3E}">
        <p14:creationId xmlns:p14="http://schemas.microsoft.com/office/powerpoint/2010/main" val="15466668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66502"/>
            <a:ext cx="9870709" cy="6534410"/>
          </a:xfrm>
        </p:spPr>
      </p:pic>
    </p:spTree>
    <p:extLst>
      <p:ext uri="{BB962C8B-B14F-4D97-AF65-F5344CB8AC3E}">
        <p14:creationId xmlns:p14="http://schemas.microsoft.com/office/powerpoint/2010/main" val="16383064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615"/>
            <a:ext cx="12192000" cy="5157217"/>
          </a:xfrm>
        </p:spPr>
      </p:pic>
    </p:spTree>
    <p:extLst>
      <p:ext uri="{BB962C8B-B14F-4D97-AF65-F5344CB8AC3E}">
        <p14:creationId xmlns:p14="http://schemas.microsoft.com/office/powerpoint/2010/main" val="22032526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62" y="66502"/>
            <a:ext cx="10216681" cy="6703900"/>
          </a:xfrm>
        </p:spPr>
      </p:pic>
    </p:spTree>
    <p:extLst>
      <p:ext uri="{BB962C8B-B14F-4D97-AF65-F5344CB8AC3E}">
        <p14:creationId xmlns:p14="http://schemas.microsoft.com/office/powerpoint/2010/main" val="37436449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88" y="0"/>
            <a:ext cx="9168938" cy="6876704"/>
          </a:xfrm>
        </p:spPr>
      </p:pic>
    </p:spTree>
    <p:extLst>
      <p:ext uri="{BB962C8B-B14F-4D97-AF65-F5344CB8AC3E}">
        <p14:creationId xmlns:p14="http://schemas.microsoft.com/office/powerpoint/2010/main" val="30556806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41663"/>
            <a:ext cx="10083338" cy="6816337"/>
          </a:xfrm>
        </p:spPr>
      </p:pic>
    </p:spTree>
    <p:extLst>
      <p:ext uri="{BB962C8B-B14F-4D97-AF65-F5344CB8AC3E}">
        <p14:creationId xmlns:p14="http://schemas.microsoft.com/office/powerpoint/2010/main" val="16764120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887" y="65866"/>
            <a:ext cx="10515600" cy="1325563"/>
          </a:xfrm>
        </p:spPr>
        <p:txBody>
          <a:bodyPr/>
          <a:lstStyle/>
          <a:p>
            <a:r>
              <a:rPr lang="cs-CZ" dirty="0" smtClean="0"/>
              <a:t>Kateřina Šedá architektem roku 2017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23092" y="1257300"/>
            <a:ext cx="12068908" cy="5600700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Zdůvodnění poroty</a:t>
            </a:r>
            <a:endParaRPr lang="cs-CZ" dirty="0"/>
          </a:p>
          <a:p>
            <a:r>
              <a:rPr lang="cs-CZ" dirty="0"/>
              <a:t>Kateřina Šedá je jednou z nejzajímavějších současných umělkyň. Její projekty zasahují do veřejného prostoru a především přímo ovlivňují veřejný život. Smyslem architektury je poskytovat prostorový rámec pro nejrůznější projevy života. Smyslem veřejného prostoru pak analogicky umožnit nejrůznější projevy veřejného života.</a:t>
            </a:r>
          </a:p>
          <a:p>
            <a:r>
              <a:rPr lang="cs-CZ" dirty="0"/>
              <a:t>Slovy jednoho z členů poroty Josefa Pleskota: </a:t>
            </a:r>
            <a:r>
              <a:rPr lang="cs-CZ" b="1" dirty="0"/>
              <a:t>To, co dělá Kateřina Šedá, to není architektura. Kateřina se zabývá vztahy mezi lidmi a to je to, z čeho architektura vyrůstá. Je to nesmírně důležitá činnost a architektky a architekti by ji měli znát.</a:t>
            </a:r>
          </a:p>
          <a:p>
            <a:r>
              <a:rPr lang="cs-CZ" dirty="0"/>
              <a:t>Porota se rozhodla využít svobody, kterou jí udělují velkorysá pravidla soutěže a přes název ‚Architekt roku‘ se rozhodla poprvé v historii udělit cenu někomu, kdo nezískal vzdělání na vysoké škole architektury. A to proto, že si práce Kateřiny Šedé nesmírně váží a doufá, že i toto ocenění částečně poslouží k většímu informování o její činnosti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http://architektroku.cz/aktuality/detail?id=15929</a:t>
            </a:r>
            <a:endParaRPr lang="cs-CZ" dirty="0"/>
          </a:p>
          <a:p>
            <a:r>
              <a:rPr lang="cs-CZ" dirty="0">
                <a:hlinkClick r:id="rId3"/>
              </a:rPr>
              <a:t>http://www.katerinaseda.cz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50486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93" y="74815"/>
            <a:ext cx="6691745" cy="669174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Barbora Klímová, </a:t>
            </a:r>
            <a:r>
              <a:rPr lang="cs-CZ" b="1" i="1" dirty="0" smtClean="0"/>
              <a:t>My jsme tím projektem žili. </a:t>
            </a:r>
            <a:r>
              <a:rPr lang="cs-CZ" b="1" i="1" dirty="0"/>
              <a:t>Stavba rodinného domu v období </a:t>
            </a:r>
            <a:r>
              <a:rPr lang="cs-CZ" b="1" i="1" dirty="0" smtClean="0"/>
              <a:t>normalizace</a:t>
            </a:r>
            <a:r>
              <a:rPr lang="cs-CZ" b="1" dirty="0" smtClean="0"/>
              <a:t>, Brno 2011. 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8700"/>
            <a:ext cx="4630693" cy="4630693"/>
          </a:xfrm>
        </p:spPr>
      </p:pic>
      <p:sp>
        <p:nvSpPr>
          <p:cNvPr id="6" name="TextovéPole 5"/>
          <p:cNvSpPr txBox="1"/>
          <p:nvPr/>
        </p:nvSpPr>
        <p:spPr>
          <a:xfrm>
            <a:off x="573578" y="5759393"/>
            <a:ext cx="11396749" cy="91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Barbora Klímová podnikla osobní výzkum v oblasti </a:t>
            </a:r>
            <a:r>
              <a:rPr lang="cs-CZ" b="1" dirty="0"/>
              <a:t>individuální výstavby rodinných domů </a:t>
            </a:r>
            <a:r>
              <a:rPr lang="cs-CZ" dirty="0"/>
              <a:t>v době normalizace. Tato publikace představuje 14 nejzajímavějších domů v rozhovorech s jejich majiteli a architekty. Osobní vzpomínky doplňuje text socioložky Barbory Vackové, uvedený citátem z jednoho rozhovoru: </a:t>
            </a:r>
            <a:r>
              <a:rPr lang="cs-CZ" i="1" dirty="0"/>
              <a:t>,,My jsme tím projektem žili..."</a:t>
            </a:r>
          </a:p>
        </p:txBody>
      </p:sp>
    </p:spTree>
    <p:extLst>
      <p:ext uri="{BB962C8B-B14F-4D97-AF65-F5344CB8AC3E}">
        <p14:creationId xmlns:p14="http://schemas.microsoft.com/office/powerpoint/2010/main" val="34164400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Vladimír Kokolia, výzdoba kostela sv. Václava, Sazovice, </a:t>
            </a:r>
            <a:br>
              <a:rPr lang="cs-CZ" sz="3600" dirty="0" smtClean="0"/>
            </a:br>
            <a:r>
              <a:rPr lang="cs-CZ" sz="3600" dirty="0" smtClean="0"/>
              <a:t>architekt </a:t>
            </a:r>
            <a:r>
              <a:rPr lang="cs-CZ" sz="3600" dirty="0"/>
              <a:t>M</a:t>
            </a:r>
            <a:r>
              <a:rPr lang="cs-CZ" sz="3600" dirty="0" smtClean="0"/>
              <a:t>arek Štěpán, 2017 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6" y="1221025"/>
            <a:ext cx="8455463" cy="5636975"/>
          </a:xfrm>
        </p:spPr>
      </p:pic>
    </p:spTree>
    <p:extLst>
      <p:ext uri="{BB962C8B-B14F-4D97-AF65-F5344CB8AC3E}">
        <p14:creationId xmlns:p14="http://schemas.microsoft.com/office/powerpoint/2010/main" val="40661681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05" y="0"/>
            <a:ext cx="6658495" cy="665849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76" y="0"/>
            <a:ext cx="45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229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0" y="0"/>
            <a:ext cx="10293432" cy="6858000"/>
          </a:xfrm>
        </p:spPr>
      </p:pic>
    </p:spTree>
    <p:extLst>
      <p:ext uri="{BB962C8B-B14F-4D97-AF65-F5344CB8AC3E}">
        <p14:creationId xmlns:p14="http://schemas.microsoft.com/office/powerpoint/2010/main" val="2028161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18131"/>
            <a:ext cx="10266218" cy="6839869"/>
          </a:xfrm>
        </p:spPr>
      </p:pic>
    </p:spTree>
    <p:extLst>
      <p:ext uri="{BB962C8B-B14F-4D97-AF65-F5344CB8AC3E}">
        <p14:creationId xmlns:p14="http://schemas.microsoft.com/office/powerpoint/2010/main" val="2207548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4" y="0"/>
            <a:ext cx="10306244" cy="6870829"/>
          </a:xfrm>
        </p:spPr>
      </p:pic>
    </p:spTree>
    <p:extLst>
      <p:ext uri="{BB962C8B-B14F-4D97-AF65-F5344CB8AC3E}">
        <p14:creationId xmlns:p14="http://schemas.microsoft.com/office/powerpoint/2010/main" val="7606770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99" y="1"/>
            <a:ext cx="10281980" cy="6858000"/>
          </a:xfrm>
        </p:spPr>
      </p:pic>
    </p:spTree>
    <p:extLst>
      <p:ext uri="{BB962C8B-B14F-4D97-AF65-F5344CB8AC3E}">
        <p14:creationId xmlns:p14="http://schemas.microsoft.com/office/powerpoint/2010/main" val="16179910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7171</TotalTime>
  <Words>1330</Words>
  <Application>Microsoft Office PowerPoint</Application>
  <PresentationFormat>Vlastní</PresentationFormat>
  <Paragraphs>160</Paragraphs>
  <Slides>91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91</vt:i4>
      </vt:variant>
    </vt:vector>
  </HeadingPairs>
  <TitlesOfParts>
    <vt:vector size="92" baseType="lpstr">
      <vt:lpstr>Motiv Office</vt:lpstr>
      <vt:lpstr>Vztah umění a architektury</vt:lpstr>
      <vt:lpstr>Doporučená literatura</vt:lpstr>
      <vt:lpstr>Avantgardní přehodnocování role umělce ve vztahu k architektuře</vt:lpstr>
      <vt:lpstr>Prezentace aplikace PowerPoint</vt:lpstr>
      <vt:lpstr>Prounenraum, 1923 (rekonstrukce na základě fotografie 1971)</vt:lpstr>
      <vt:lpstr>Žehlička mraků, 1924 </vt:lpstr>
      <vt:lpstr>Prezentace aplikace PowerPoint</vt:lpstr>
      <vt:lpstr>Prezentace aplikace PowerPoint</vt:lpstr>
      <vt:lpstr>Prezentace aplikace PowerPoint</vt:lpstr>
      <vt:lpstr>Prezentace aplikace PowerPoint</vt:lpstr>
      <vt:lpstr>Kurt Schwitters (1887–1948)</vt:lpstr>
      <vt:lpstr>Prezentace aplikace PowerPoint</vt:lpstr>
      <vt:lpstr>Prezentace aplikace PowerPoint</vt:lpstr>
      <vt:lpstr>Prezentace aplikace PowerPoint</vt:lpstr>
      <vt:lpstr>Prezentace aplikace PowerPoint</vt:lpstr>
      <vt:lpstr>Škola Bauhaus</vt:lpstr>
      <vt:lpstr>Prezentace aplikace PowerPoint</vt:lpstr>
      <vt:lpstr>Úsilí o obnovu spolupráce architektů s výtvarníky  výstava This Is Tomorrow, Whitechapel Gallery, Londýn 1956 </vt:lpstr>
      <vt:lpstr>Allison and Peter Smithson, Nigel Henderson a Eduardo Paolozzi Group 6 / The Independent Group</vt:lpstr>
      <vt:lpstr>Instalace Pergola a pavilon  nalezené objekty (reminiscence na poválečnou situaci)  písek </vt:lpstr>
      <vt:lpstr>Prezentace aplikace PowerPoint</vt:lpstr>
      <vt:lpstr>Prezentace aplikace PowerPoint</vt:lpstr>
      <vt:lpstr>John Voelcker, John McHale a Richard Hamilton Group 2  op art / pop art (van Goghovy Slunečnice, Marilyn Monroe, reklamní billboard pro film Robbie the Robot, zvuková instalace)</vt:lpstr>
      <vt:lpstr>Richard Hamilton, pohled do reinstalace výstavy  This Is Tomorrow, Tate Modern, 13. 2. – 26. 5. 2014</vt:lpstr>
      <vt:lpstr>Britská nová města a institut městského umělce (town artist): David Harding a Glenrothes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Socialistický Gesamtkunstwerk syntéza umění a architektury v socialistické výstavbě</vt:lpstr>
      <vt:lpstr>Celková výše investičních nákladů určená pro výtvarné umění byla určena vzorcem:  INVU = INST x s% x K1 x K2</vt:lpstr>
      <vt:lpstr>Československé pavilony na světových výstavách EXPO</vt:lpstr>
      <vt:lpstr>EXPO 58 Brusel</vt:lpstr>
      <vt:lpstr>EXPO 67 Montreal</vt:lpstr>
      <vt:lpstr>EXPO 70 Ósaka</vt:lpstr>
      <vt:lpstr>Místně specifické umění a architektura</vt:lpstr>
      <vt:lpstr>Magdalena Jetelová (*1946)</vt:lpstr>
      <vt:lpstr>Domestikace pyramidy (1992), MAK, Vídeň, červený lávový křemičitý písek, v. 15 m</vt:lpstr>
      <vt:lpstr>Varšava</vt:lpstr>
      <vt:lpstr> (DES)ORIENTATION?, Muzeum umění Olomouc, 2013</vt:lpstr>
      <vt:lpstr>Sloupová instalace, Kunstforum Ostdeutsche Galerie, Řezno, 2014</vt:lpstr>
      <vt:lpstr>Prezentace aplikace PowerPoint</vt:lpstr>
      <vt:lpstr>Dotek doby, NG v Praze: Veletržní palác, 2017</vt:lpstr>
      <vt:lpstr>Prezentace aplikace PowerPoint</vt:lpstr>
      <vt:lpstr>Martin Kippenberger, Metro-Net (1992–1997)</vt:lpstr>
      <vt:lpstr>Ostrov Syros, Řecko, 1992</vt:lpstr>
      <vt:lpstr>Dawson City, Kanada, 1995</vt:lpstr>
      <vt:lpstr>Prezentace aplikace PowerPoint</vt:lpstr>
      <vt:lpstr>Pozůstatek Kippenbergerova fiktivního vstupu do metra, 2008</vt:lpstr>
      <vt:lpstr>Skulptur Projekte Münster, 1997</vt:lpstr>
      <vt:lpstr>Mobilní vstup do metra, Documenta X, Kassel, 1997</vt:lpstr>
      <vt:lpstr>Téma „objekt – obydlí“ </vt:lpstr>
      <vt:lpstr>Jiří Příhoda (*1966)</vt:lpstr>
      <vt:lpstr>Poustevna, Designblok 2015, Praha</vt:lpstr>
      <vt:lpstr>Jiří Příhoda / Sochy / kurátorka: Magdalena Juříková / GHMP: Zámek Troja / Praha / 31. 3. – 30. 10. 2016</vt:lpstr>
      <vt:lpstr>Archa (Cela II)</vt:lpstr>
      <vt:lpstr>Prezentace aplikace PowerPoint</vt:lpstr>
      <vt:lpstr>Prezentace aplikace PowerPoint</vt:lpstr>
      <vt:lpstr>Pavel Karous, mobilní domek pro lidi bez domova, 2015  (plechovky, polystyren, palety)</vt:lpstr>
      <vt:lpstr>Prezentace aplikace PowerPoint</vt:lpstr>
      <vt:lpstr>Prezentace aplikace PowerPoint</vt:lpstr>
      <vt:lpstr>Prezentace aplikace PowerPoint</vt:lpstr>
      <vt:lpstr>Čestmír Suška, Rozhledna – šiška, České Budějovice, 2013</vt:lpstr>
      <vt:lpstr>Prezentace aplikace PowerPoint</vt:lpstr>
      <vt:lpstr>Jan Šépka, Vnímání, České Budějovice, 2017</vt:lpstr>
      <vt:lpstr>Prezentace aplikace PowerPoint</vt:lpstr>
      <vt:lpstr>Prezentace aplikace PowerPoint</vt:lpstr>
      <vt:lpstr>Architektura a prostor jako téma v práci současných českých umělců</vt:lpstr>
      <vt:lpstr>Dominik Lang, Stěna, Brno Art Open 2011</vt:lpstr>
      <vt:lpstr>Východ Západ, NG v Praze: Veletržní palác, 2013</vt:lpstr>
      <vt:lpstr>Prezentace aplikace PowerPoint</vt:lpstr>
      <vt:lpstr>Prezentace aplikace PowerPoint</vt:lpstr>
      <vt:lpstr>Expanded Anxiety, Secession, Vídeň, 2013</vt:lpstr>
      <vt:lpstr>Otto Gutfreund, Úzkost, 1911–1913 </vt:lpstr>
      <vt:lpstr>Tomáš Džadoň</vt:lpstr>
      <vt:lpstr>Pamätník ľudovej architektury, 2007 (vizualizace) </vt:lpstr>
      <vt:lpstr>Kateřina Šedá, Každej pes jiná ves, 2007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Kateřina Šedá architektem roku 2017</vt:lpstr>
      <vt:lpstr>Barbora Klímová, My jsme tím projektem žili. Stavba rodinného domu v období normalizace, Brno 2011. </vt:lpstr>
      <vt:lpstr>Vladimír Kokolia, výzdoba kostela sv. Václava, Sazovice,  architekt Marek Štěpán, 2017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Vztah umění a architektury</dc:title>
  <dc:creator>Jana Kořínková</dc:creator>
  <cp:lastModifiedBy>korinkova2</cp:lastModifiedBy>
  <cp:revision>142</cp:revision>
  <dcterms:created xsi:type="dcterms:W3CDTF">2018-03-31T11:18:44Z</dcterms:created>
  <dcterms:modified xsi:type="dcterms:W3CDTF">2020-04-06T10:23:25Z</dcterms:modified>
</cp:coreProperties>
</file>