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5" r:id="rId5"/>
    <p:sldId id="278" r:id="rId6"/>
    <p:sldId id="266" r:id="rId7"/>
    <p:sldId id="263" r:id="rId8"/>
    <p:sldId id="264" r:id="rId9"/>
    <p:sldId id="262" r:id="rId10"/>
    <p:sldId id="276" r:id="rId11"/>
    <p:sldId id="277" r:id="rId12"/>
    <p:sldId id="267" r:id="rId13"/>
    <p:sldId id="268" r:id="rId14"/>
    <p:sldId id="269" r:id="rId15"/>
    <p:sldId id="270" r:id="rId16"/>
    <p:sldId id="271" r:id="rId17"/>
    <p:sldId id="279" r:id="rId18"/>
    <p:sldId id="272" r:id="rId19"/>
    <p:sldId id="273" r:id="rId20"/>
    <p:sldId id="280" r:id="rId21"/>
    <p:sldId id="281" r:id="rId22"/>
    <p:sldId id="260" r:id="rId23"/>
    <p:sldId id="298" r:id="rId24"/>
    <p:sldId id="324" r:id="rId25"/>
    <p:sldId id="299" r:id="rId26"/>
    <p:sldId id="300" r:id="rId27"/>
    <p:sldId id="321" r:id="rId28"/>
    <p:sldId id="301" r:id="rId29"/>
    <p:sldId id="320" r:id="rId30"/>
    <p:sldId id="322" r:id="rId31"/>
    <p:sldId id="323" r:id="rId32"/>
    <p:sldId id="302" r:id="rId33"/>
    <p:sldId id="319" r:id="rId34"/>
    <p:sldId id="303" r:id="rId35"/>
    <p:sldId id="315" r:id="rId36"/>
    <p:sldId id="316" r:id="rId37"/>
    <p:sldId id="304" r:id="rId38"/>
    <p:sldId id="317" r:id="rId39"/>
    <p:sldId id="318" r:id="rId40"/>
    <p:sldId id="310" r:id="rId41"/>
    <p:sldId id="311" r:id="rId42"/>
    <p:sldId id="312" r:id="rId43"/>
    <p:sldId id="305" r:id="rId44"/>
    <p:sldId id="313" r:id="rId45"/>
    <p:sldId id="314" r:id="rId46"/>
    <p:sldId id="306" r:id="rId47"/>
    <p:sldId id="282" r:id="rId48"/>
    <p:sldId id="283" r:id="rId49"/>
    <p:sldId id="284" r:id="rId50"/>
    <p:sldId id="285" r:id="rId51"/>
    <p:sldId id="286" r:id="rId52"/>
    <p:sldId id="307" r:id="rId53"/>
    <p:sldId id="308" r:id="rId54"/>
    <p:sldId id="309" r:id="rId55"/>
    <p:sldId id="261" r:id="rId56"/>
    <p:sldId id="325" r:id="rId57"/>
    <p:sldId id="326" r:id="rId58"/>
    <p:sldId id="294" r:id="rId59"/>
    <p:sldId id="297" r:id="rId60"/>
    <p:sldId id="295" r:id="rId61"/>
    <p:sldId id="296" r:id="rId62"/>
    <p:sldId id="287" r:id="rId63"/>
    <p:sldId id="288" r:id="rId64"/>
    <p:sldId id="289" r:id="rId65"/>
    <p:sldId id="290" r:id="rId66"/>
    <p:sldId id="291" r:id="rId67"/>
    <p:sldId id="292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53A32-E15D-40BA-A9DF-191E3FFDEE6F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CF6D7-DB6A-4951-96B5-01A53FC4F4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8973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53A32-E15D-40BA-A9DF-191E3FFDEE6F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CF6D7-DB6A-4951-96B5-01A53FC4F4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1525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53A32-E15D-40BA-A9DF-191E3FFDEE6F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CF6D7-DB6A-4951-96B5-01A53FC4F4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761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53A32-E15D-40BA-A9DF-191E3FFDEE6F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CF6D7-DB6A-4951-96B5-01A53FC4F4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4638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53A32-E15D-40BA-A9DF-191E3FFDEE6F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CF6D7-DB6A-4951-96B5-01A53FC4F4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9664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53A32-E15D-40BA-A9DF-191E3FFDEE6F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CF6D7-DB6A-4951-96B5-01A53FC4F4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5875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53A32-E15D-40BA-A9DF-191E3FFDEE6F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CF6D7-DB6A-4951-96B5-01A53FC4F4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2217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53A32-E15D-40BA-A9DF-191E3FFDEE6F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CF6D7-DB6A-4951-96B5-01A53FC4F4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7989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53A32-E15D-40BA-A9DF-191E3FFDEE6F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CF6D7-DB6A-4951-96B5-01A53FC4F4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4800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53A32-E15D-40BA-A9DF-191E3FFDEE6F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CF6D7-DB6A-4951-96B5-01A53FC4F4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6760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53A32-E15D-40BA-A9DF-191E3FFDEE6F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CF6D7-DB6A-4951-96B5-01A53FC4F4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5780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53A32-E15D-40BA-A9DF-191E3FFDEE6F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CF6D7-DB6A-4951-96B5-01A53FC4F4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370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06662"/>
          </a:xfrm>
        </p:spPr>
        <p:txBody>
          <a:bodyPr/>
          <a:lstStyle/>
          <a:p>
            <a:pPr eaLnBrk="1" hangingPunct="1"/>
            <a:r>
              <a:rPr lang="cs-CZ" altLang="en-US" b="1" smtClean="0"/>
              <a:t>Výtvarné umění v brněnské architektuře (1945–1989) II</a:t>
            </a:r>
            <a:endParaRPr lang="en-US" altLang="en-US" b="1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dirty="0" smtClean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dirty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dirty="0" smtClean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dirty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dirty="0" smtClean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Jana Kořínková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Markéta Žáčková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cs-CZ" sz="2000" dirty="0"/>
              <a:t>k</a:t>
            </a:r>
            <a:r>
              <a:rPr lang="cs-CZ" sz="2000" dirty="0" smtClean="0"/>
              <a:t>onzultační hodiny: út 10–11h, pracovna č. 211, Rybářská 113/15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701371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092" y="116632"/>
            <a:ext cx="9136876" cy="6692617"/>
          </a:xfrm>
        </p:spPr>
      </p:pic>
    </p:spTree>
    <p:extLst>
      <p:ext uri="{BB962C8B-B14F-4D97-AF65-F5344CB8AC3E}">
        <p14:creationId xmlns:p14="http://schemas.microsoft.com/office/powerpoint/2010/main" xmlns="" val="1582131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34203" cy="6311686"/>
          </a:xfrm>
        </p:spPr>
      </p:pic>
    </p:spTree>
    <p:extLst>
      <p:ext uri="{BB962C8B-B14F-4D97-AF65-F5344CB8AC3E}">
        <p14:creationId xmlns:p14="http://schemas.microsoft.com/office/powerpoint/2010/main" xmlns="" val="1176251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0121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i="1" dirty="0" smtClean="0"/>
              <a:t>Dotyk </a:t>
            </a:r>
            <a:r>
              <a:rPr lang="cs-CZ" sz="3200" dirty="0" smtClean="0"/>
              <a:t>(Žabovřesky – Vychodilova ulice, 1975) </a:t>
            </a:r>
            <a:endParaRPr lang="en-US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955498"/>
            <a:ext cx="7776864" cy="5815367"/>
          </a:xfrm>
        </p:spPr>
      </p:pic>
    </p:spTree>
    <p:extLst>
      <p:ext uri="{BB962C8B-B14F-4D97-AF65-F5344CB8AC3E}">
        <p14:creationId xmlns:p14="http://schemas.microsoft.com/office/powerpoint/2010/main" xmlns="" val="63882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60853" cy="6850284"/>
          </a:xfrm>
        </p:spPr>
      </p:pic>
    </p:spTree>
    <p:extLst>
      <p:ext uri="{BB962C8B-B14F-4D97-AF65-F5344CB8AC3E}">
        <p14:creationId xmlns:p14="http://schemas.microsoft.com/office/powerpoint/2010/main" xmlns="" val="853134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80920" cy="562074"/>
          </a:xfrm>
        </p:spPr>
        <p:txBody>
          <a:bodyPr>
            <a:noAutofit/>
          </a:bodyPr>
          <a:lstStyle/>
          <a:p>
            <a:r>
              <a:rPr lang="cs-CZ" sz="3200" b="1" i="1" dirty="0" smtClean="0"/>
              <a:t>Růže</a:t>
            </a:r>
            <a:r>
              <a:rPr lang="cs-CZ" sz="3200" dirty="0" smtClean="0"/>
              <a:t> (70. léta, Žabovřesky, náměstí Svornosti)</a:t>
            </a:r>
            <a:endParaRPr lang="en-US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994936"/>
            <a:ext cx="8424936" cy="5840870"/>
          </a:xfrm>
        </p:spPr>
      </p:pic>
    </p:spTree>
    <p:extLst>
      <p:ext uri="{BB962C8B-B14F-4D97-AF65-F5344CB8AC3E}">
        <p14:creationId xmlns:p14="http://schemas.microsoft.com/office/powerpoint/2010/main" xmlns="" val="2259572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15293"/>
            <a:ext cx="4545209" cy="612068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431272"/>
            <a:ext cx="4055077" cy="609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7294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1143000"/>
          </a:xfrm>
        </p:spPr>
        <p:txBody>
          <a:bodyPr>
            <a:noAutofit/>
          </a:bodyPr>
          <a:lstStyle/>
          <a:p>
            <a:r>
              <a:rPr lang="cs-CZ" sz="3200" dirty="0" smtClean="0"/>
              <a:t>Současný stav</a:t>
            </a:r>
            <a:br>
              <a:rPr lang="cs-CZ" sz="3200" dirty="0" smtClean="0"/>
            </a:br>
            <a:r>
              <a:rPr lang="cs-CZ" sz="3200" b="1" dirty="0" smtClean="0"/>
              <a:t>Ctibor Bayer, </a:t>
            </a:r>
            <a:r>
              <a:rPr lang="cs-CZ" sz="3200" b="1" i="1" dirty="0" smtClean="0"/>
              <a:t>Sladké nic nedělání </a:t>
            </a:r>
            <a:r>
              <a:rPr lang="cs-CZ" sz="3200" dirty="0" smtClean="0"/>
              <a:t>(1988)</a:t>
            </a:r>
            <a:endParaRPr lang="en-US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110062"/>
            <a:ext cx="8640658" cy="5749611"/>
          </a:xfrm>
        </p:spPr>
      </p:pic>
    </p:spTree>
    <p:extLst>
      <p:ext uri="{BB962C8B-B14F-4D97-AF65-F5344CB8AC3E}">
        <p14:creationId xmlns:p14="http://schemas.microsoft.com/office/powerpoint/2010/main" xmlns="" val="51169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16632"/>
            <a:ext cx="8762934" cy="6552728"/>
          </a:xfrm>
        </p:spPr>
      </p:pic>
    </p:spTree>
    <p:extLst>
      <p:ext uri="{BB962C8B-B14F-4D97-AF65-F5344CB8AC3E}">
        <p14:creationId xmlns:p14="http://schemas.microsoft.com/office/powerpoint/2010/main" xmlns="" val="3180568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19256" cy="1143000"/>
          </a:xfrm>
        </p:spPr>
        <p:txBody>
          <a:bodyPr>
            <a:normAutofit/>
          </a:bodyPr>
          <a:lstStyle/>
          <a:p>
            <a:r>
              <a:rPr lang="cs-CZ" sz="3200" b="1" i="1" dirty="0" smtClean="0"/>
              <a:t>Seskupení / Rodina</a:t>
            </a:r>
            <a:r>
              <a:rPr lang="cs-CZ" sz="3200" i="1" dirty="0" smtClean="0"/>
              <a:t> </a:t>
            </a:r>
            <a:br>
              <a:rPr lang="cs-CZ" sz="3200" i="1" dirty="0" smtClean="0"/>
            </a:br>
            <a:r>
              <a:rPr lang="cs-CZ" sz="3200" dirty="0" smtClean="0"/>
              <a:t>(60. léta 20. století, </a:t>
            </a:r>
            <a:r>
              <a:rPr lang="cs-CZ" sz="3200" dirty="0" err="1" smtClean="0"/>
              <a:t>Juliánov</a:t>
            </a:r>
            <a:r>
              <a:rPr lang="cs-CZ" sz="3200" dirty="0" smtClean="0"/>
              <a:t>, Krásného)</a:t>
            </a:r>
            <a:endParaRPr lang="en-US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124744"/>
            <a:ext cx="3780668" cy="547260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124744"/>
            <a:ext cx="3641547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3882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9796"/>
            <a:ext cx="3312368" cy="680876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2971"/>
            <a:ext cx="4392488" cy="679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2413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cs-CZ" b="1" dirty="0" smtClean="0"/>
              <a:t>Termíny zkoušek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352928" cy="50014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dirty="0" smtClean="0"/>
          </a:p>
          <a:p>
            <a:pPr marL="514350" indent="-514350">
              <a:buAutoNum type="arabicPeriod"/>
            </a:pPr>
            <a:r>
              <a:rPr lang="cs-CZ" b="1" dirty="0"/>
              <a:t>t</a:t>
            </a:r>
            <a:r>
              <a:rPr lang="cs-CZ" b="1" dirty="0" smtClean="0"/>
              <a:t>ermín: </a:t>
            </a:r>
            <a:r>
              <a:rPr lang="cs-CZ" dirty="0" smtClean="0"/>
              <a:t>17. 5. 2016 ve 14h, Ryb., učeb. č. 403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cs-CZ" b="1" dirty="0"/>
              <a:t>t</a:t>
            </a:r>
            <a:r>
              <a:rPr lang="cs-CZ" b="1" dirty="0" smtClean="0"/>
              <a:t>ermín: </a:t>
            </a:r>
            <a:r>
              <a:rPr lang="cs-CZ" dirty="0" smtClean="0"/>
              <a:t>24. 5. 2016 </a:t>
            </a:r>
            <a:r>
              <a:rPr lang="cs-CZ" dirty="0"/>
              <a:t>ve 14h, </a:t>
            </a:r>
            <a:r>
              <a:rPr lang="cs-CZ" dirty="0" smtClean="0"/>
              <a:t>Ryb., učeb</a:t>
            </a:r>
            <a:r>
              <a:rPr lang="cs-CZ" dirty="0"/>
              <a:t>. č. </a:t>
            </a:r>
            <a:r>
              <a:rPr lang="cs-CZ" dirty="0" smtClean="0"/>
              <a:t>403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cs-CZ" b="1" dirty="0"/>
              <a:t>t</a:t>
            </a:r>
            <a:r>
              <a:rPr lang="cs-CZ" b="1" dirty="0" smtClean="0"/>
              <a:t>ermín:  </a:t>
            </a:r>
            <a:r>
              <a:rPr lang="cs-CZ" dirty="0" smtClean="0"/>
              <a:t>7. 6. 2016, </a:t>
            </a:r>
            <a:r>
              <a:rPr lang="cs-CZ" dirty="0"/>
              <a:t>ve 14h, </a:t>
            </a:r>
            <a:r>
              <a:rPr lang="cs-CZ" dirty="0" smtClean="0"/>
              <a:t>Ryb., učeb</a:t>
            </a:r>
            <a:r>
              <a:rPr lang="cs-CZ" dirty="0"/>
              <a:t>. č. </a:t>
            </a:r>
            <a:r>
              <a:rPr lang="cs-CZ" dirty="0" smtClean="0"/>
              <a:t>403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cs-CZ" b="1" dirty="0" smtClean="0"/>
              <a:t>termín: </a:t>
            </a:r>
            <a:r>
              <a:rPr lang="cs-CZ" dirty="0" smtClean="0"/>
              <a:t>14. 6. 2016, </a:t>
            </a:r>
            <a:r>
              <a:rPr lang="cs-CZ" dirty="0"/>
              <a:t>ve 14h, </a:t>
            </a:r>
            <a:r>
              <a:rPr lang="cs-CZ" dirty="0" smtClean="0"/>
              <a:t>Ryb., učeb</a:t>
            </a:r>
            <a:r>
              <a:rPr lang="cs-CZ" dirty="0"/>
              <a:t>. č. </a:t>
            </a:r>
            <a:r>
              <a:rPr lang="cs-CZ" dirty="0" smtClean="0"/>
              <a:t>403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3000" dirty="0" smtClean="0"/>
              <a:t>Studijní materiály: KTDU / Jana Kořínková / </a:t>
            </a:r>
          </a:p>
          <a:p>
            <a:pPr marL="0" indent="0">
              <a:buNone/>
            </a:pPr>
            <a:r>
              <a:rPr lang="cs-CZ" sz="3000" b="1" dirty="0" smtClean="0"/>
              <a:t>Výtvarné umění v Brněnské architektuře (1948–1989) I </a:t>
            </a:r>
          </a:p>
          <a:p>
            <a:pPr marL="0" indent="0">
              <a:buNone/>
            </a:pPr>
            <a:r>
              <a:rPr lang="cs-CZ" sz="3000" dirty="0" smtClean="0"/>
              <a:t>(zde podklady i k výuce v letním semestru, </a:t>
            </a:r>
          </a:p>
          <a:p>
            <a:pPr marL="0" indent="0">
              <a:buNone/>
            </a:pPr>
            <a:r>
              <a:rPr lang="cs-CZ" sz="3000" dirty="0" smtClean="0"/>
              <a:t>není zaheslováno)</a:t>
            </a:r>
            <a:endParaRPr lang="cs-CZ" sz="3000" dirty="0"/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1055330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-99392"/>
            <a:ext cx="8928992" cy="1143000"/>
          </a:xfrm>
        </p:spPr>
        <p:txBody>
          <a:bodyPr>
            <a:noAutofit/>
          </a:bodyPr>
          <a:lstStyle/>
          <a:p>
            <a:r>
              <a:rPr lang="cs-CZ" sz="3600" b="1" dirty="0" smtClean="0"/>
              <a:t>Dalibor Chatrný, </a:t>
            </a:r>
            <a:r>
              <a:rPr lang="cs-CZ" sz="3600" b="1" i="1" dirty="0" smtClean="0"/>
              <a:t>Pět segmentů kruhu </a:t>
            </a:r>
            <a:r>
              <a:rPr lang="cs-CZ" sz="3600" dirty="0" smtClean="0"/>
              <a:t>(1982)</a:t>
            </a:r>
            <a:endParaRPr lang="en-US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836712"/>
            <a:ext cx="8928992" cy="5952662"/>
          </a:xfrm>
        </p:spPr>
      </p:pic>
    </p:spTree>
    <p:extLst>
      <p:ext uri="{BB962C8B-B14F-4D97-AF65-F5344CB8AC3E}">
        <p14:creationId xmlns:p14="http://schemas.microsoft.com/office/powerpoint/2010/main" xmlns="" val="164318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095456"/>
          </a:xfrm>
        </p:spPr>
      </p:pic>
    </p:spTree>
    <p:extLst>
      <p:ext uri="{BB962C8B-B14F-4D97-AF65-F5344CB8AC3E}">
        <p14:creationId xmlns:p14="http://schemas.microsoft.com/office/powerpoint/2010/main" xmlns="" val="2522145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363272" cy="1143000"/>
          </a:xfrm>
        </p:spPr>
        <p:txBody>
          <a:bodyPr/>
          <a:lstStyle/>
          <a:p>
            <a:r>
              <a:rPr lang="cs-CZ" b="1" dirty="0" smtClean="0"/>
              <a:t>Ladislav Martínek </a:t>
            </a:r>
            <a:r>
              <a:rPr lang="cs-CZ" dirty="0" smtClean="0"/>
              <a:t>(1926–1987)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306" y="1157476"/>
            <a:ext cx="3883630" cy="5295860"/>
          </a:xfrm>
        </p:spPr>
      </p:pic>
      <p:sp>
        <p:nvSpPr>
          <p:cNvPr id="5" name="TextovéPole 4"/>
          <p:cNvSpPr txBox="1"/>
          <p:nvPr/>
        </p:nvSpPr>
        <p:spPr>
          <a:xfrm>
            <a:off x="4211960" y="1124744"/>
            <a:ext cx="468052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smtClean="0"/>
              <a:t>1945–1947 SUPŠ v</a:t>
            </a:r>
            <a:r>
              <a:rPr lang="cs-CZ" sz="2800" smtClean="0"/>
              <a:t> </a:t>
            </a:r>
            <a:r>
              <a:rPr lang="cs-CZ" sz="2800" smtClean="0"/>
              <a:t>Brně</a:t>
            </a:r>
            <a:r>
              <a:rPr lang="cs-CZ" sz="2800" smtClean="0"/>
              <a:t/>
            </a:r>
            <a:br>
              <a:rPr lang="cs-CZ" sz="2800" smtClean="0"/>
            </a:br>
            <a:endParaRPr lang="cs-CZ" sz="2800" smtClean="0"/>
          </a:p>
          <a:p>
            <a:r>
              <a:rPr lang="cs-CZ" sz="2800" smtClean="0"/>
              <a:t>1947–1954 </a:t>
            </a:r>
            <a:r>
              <a:rPr lang="cs-CZ" sz="2800" smtClean="0"/>
              <a:t>AVU Praha (prof</a:t>
            </a:r>
            <a:r>
              <a:rPr lang="cs-CZ" sz="2800" smtClean="0"/>
              <a:t>. </a:t>
            </a:r>
            <a:r>
              <a:rPr lang="cs-CZ" sz="2800" smtClean="0"/>
              <a:t>Jan Lauda</a:t>
            </a:r>
            <a:r>
              <a:rPr lang="cs-CZ" sz="2800" smtClean="0"/>
              <a:t>)</a:t>
            </a:r>
          </a:p>
          <a:p>
            <a:endParaRPr lang="cs-CZ" sz="2800" smtClean="0"/>
          </a:p>
          <a:p>
            <a:r>
              <a:rPr lang="cs-CZ" sz="2800" smtClean="0"/>
              <a:t>zaměstnání: </a:t>
            </a:r>
          </a:p>
          <a:p>
            <a:r>
              <a:rPr lang="cs-CZ" sz="2800" smtClean="0"/>
              <a:t>ateliér Vincence </a:t>
            </a:r>
            <a:r>
              <a:rPr lang="cs-CZ" sz="2800" smtClean="0"/>
              <a:t>Makovského na VUT v</a:t>
            </a:r>
            <a:r>
              <a:rPr lang="cs-CZ" sz="2800" smtClean="0"/>
              <a:t> </a:t>
            </a:r>
            <a:r>
              <a:rPr lang="cs-CZ" sz="2800" smtClean="0"/>
              <a:t>Brně</a:t>
            </a:r>
            <a:r>
              <a:rPr lang="cs-CZ" sz="2800" smtClean="0"/>
              <a:t/>
            </a:r>
            <a:br>
              <a:rPr lang="cs-CZ" sz="2800" smtClean="0"/>
            </a:br>
            <a:endParaRPr lang="cs-CZ" sz="2800" smtClean="0"/>
          </a:p>
          <a:p>
            <a:r>
              <a:rPr lang="cs-CZ" sz="2800" smtClean="0"/>
              <a:t>1976–1987 </a:t>
            </a:r>
            <a:r>
              <a:rPr lang="cs-CZ" sz="2800" smtClean="0"/>
              <a:t>profesor na SUPŠ v Brně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54992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i="1" dirty="0" smtClean="0"/>
              <a:t>Torzo</a:t>
            </a:r>
            <a:r>
              <a:rPr lang="cs-CZ" sz="3200" dirty="0" smtClean="0"/>
              <a:t>, hotel International (1961)</a:t>
            </a:r>
            <a:endParaRPr lang="en-US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836712"/>
            <a:ext cx="6619661" cy="5967152"/>
          </a:xfrm>
        </p:spPr>
      </p:pic>
    </p:spTree>
    <p:extLst>
      <p:ext uri="{BB962C8B-B14F-4D97-AF65-F5344CB8AC3E}">
        <p14:creationId xmlns:p14="http://schemas.microsoft.com/office/powerpoint/2010/main" xmlns="" val="1649644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i="1" dirty="0" smtClean="0"/>
              <a:t>Koupel</a:t>
            </a:r>
            <a:r>
              <a:rPr lang="cs-CZ" sz="3200" dirty="0" smtClean="0"/>
              <a:t> (1963, Ostrava)</a:t>
            </a:r>
            <a:endParaRPr lang="en-US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052736"/>
            <a:ext cx="8391240" cy="5595344"/>
          </a:xfrm>
        </p:spPr>
      </p:pic>
    </p:spTree>
    <p:extLst>
      <p:ext uri="{BB962C8B-B14F-4D97-AF65-F5344CB8AC3E}">
        <p14:creationId xmlns:p14="http://schemas.microsoft.com/office/powerpoint/2010/main" xmlns="" val="1366364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rmAutofit/>
          </a:bodyPr>
          <a:lstStyle/>
          <a:p>
            <a:r>
              <a:rPr lang="cs-CZ" sz="3200" b="1" i="1" dirty="0" smtClean="0"/>
              <a:t>Reliéfní kompozice </a:t>
            </a:r>
            <a:r>
              <a:rPr lang="cs-CZ" sz="3200" dirty="0" smtClean="0"/>
              <a:t>(1965, Komárov, Internát India)</a:t>
            </a:r>
            <a:endParaRPr lang="en-US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000864"/>
            <a:ext cx="7776863" cy="5832647"/>
          </a:xfrm>
        </p:spPr>
      </p:pic>
    </p:spTree>
    <p:extLst>
      <p:ext uri="{BB962C8B-B14F-4D97-AF65-F5344CB8AC3E}">
        <p14:creationId xmlns:p14="http://schemas.microsoft.com/office/powerpoint/2010/main" xmlns="" val="2453379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i="1" dirty="0" smtClean="0"/>
              <a:t>Poezie</a:t>
            </a:r>
            <a:r>
              <a:rPr lang="cs-CZ" sz="3200" b="1" dirty="0" smtClean="0"/>
              <a:t> </a:t>
            </a:r>
            <a:r>
              <a:rPr lang="cs-CZ" sz="3200" dirty="0" smtClean="0"/>
              <a:t>(1965, ZŠ Bakalovo nábřeží)</a:t>
            </a:r>
            <a:endParaRPr lang="en-US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908720"/>
            <a:ext cx="7983436" cy="5969837"/>
          </a:xfrm>
        </p:spPr>
      </p:pic>
    </p:spTree>
    <p:extLst>
      <p:ext uri="{BB962C8B-B14F-4D97-AF65-F5344CB8AC3E}">
        <p14:creationId xmlns:p14="http://schemas.microsoft.com/office/powerpoint/2010/main" xmlns="" val="3378306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16" y="116632"/>
            <a:ext cx="8977568" cy="6713227"/>
          </a:xfrm>
        </p:spPr>
      </p:pic>
    </p:spTree>
    <p:extLst>
      <p:ext uri="{BB962C8B-B14F-4D97-AF65-F5344CB8AC3E}">
        <p14:creationId xmlns:p14="http://schemas.microsoft.com/office/powerpoint/2010/main" xmlns="" val="30364214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i="1" dirty="0" smtClean="0"/>
              <a:t>Památník založení dělnického hnutí </a:t>
            </a:r>
            <a:r>
              <a:rPr lang="cs-CZ" sz="3200" b="1" dirty="0" smtClean="0"/>
              <a:t/>
            </a:r>
            <a:br>
              <a:rPr lang="cs-CZ" sz="3200" b="1" dirty="0" smtClean="0"/>
            </a:br>
            <a:r>
              <a:rPr lang="cs-CZ" sz="3200" dirty="0" smtClean="0"/>
              <a:t>(1967, </a:t>
            </a:r>
            <a:r>
              <a:rPr lang="cs-CZ" sz="3200" dirty="0" err="1" smtClean="0"/>
              <a:t>Juliánov</a:t>
            </a:r>
            <a:r>
              <a:rPr lang="cs-CZ" sz="3200" dirty="0" smtClean="0"/>
              <a:t> – Bílá hora)</a:t>
            </a:r>
            <a:endParaRPr lang="en-US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1268760"/>
            <a:ext cx="7357940" cy="5502105"/>
          </a:xfrm>
        </p:spPr>
      </p:pic>
    </p:spTree>
    <p:extLst>
      <p:ext uri="{BB962C8B-B14F-4D97-AF65-F5344CB8AC3E}">
        <p14:creationId xmlns:p14="http://schemas.microsoft.com/office/powerpoint/2010/main" xmlns="" val="2282056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32232"/>
            <a:ext cx="9073008" cy="6784595"/>
          </a:xfrm>
        </p:spPr>
      </p:pic>
    </p:spTree>
    <p:extLst>
      <p:ext uri="{BB962C8B-B14F-4D97-AF65-F5344CB8AC3E}">
        <p14:creationId xmlns:p14="http://schemas.microsoft.com/office/powerpoint/2010/main" xmlns="" val="736935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cs-CZ" b="1" dirty="0" smtClean="0"/>
              <a:t>František Šenk </a:t>
            </a:r>
            <a:r>
              <a:rPr lang="cs-CZ" dirty="0" smtClean="0"/>
              <a:t>(1914–1997)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99792" y="1412776"/>
            <a:ext cx="6192688" cy="5112568"/>
          </a:xfrm>
        </p:spPr>
        <p:txBody>
          <a:bodyPr>
            <a:normAutofit fontScale="85000" lnSpcReduction="20000"/>
          </a:bodyPr>
          <a:lstStyle/>
          <a:p>
            <a:r>
              <a:rPr lang="cs-CZ" sz="3000" dirty="0" smtClean="0"/>
              <a:t>1930–1934: kamenosochařská škola v Hořicích</a:t>
            </a:r>
          </a:p>
          <a:p>
            <a:r>
              <a:rPr lang="cs-CZ" sz="3000" dirty="0" smtClean="0"/>
              <a:t>1934–1938: AVU v Praze (prof. Bohumil Kafka)</a:t>
            </a:r>
          </a:p>
          <a:p>
            <a:r>
              <a:rPr lang="cs-CZ" sz="3000" dirty="0" smtClean="0"/>
              <a:t>1958: navštívil EXPO 58 v Bruselu (vliv na tvorbu)</a:t>
            </a:r>
          </a:p>
          <a:p>
            <a:r>
              <a:rPr lang="cs-CZ" sz="3000" dirty="0" smtClean="0"/>
              <a:t>člen skupiny </a:t>
            </a:r>
            <a:r>
              <a:rPr lang="cs-CZ" sz="3000" b="1" dirty="0" smtClean="0"/>
              <a:t>Profil 1958 </a:t>
            </a:r>
            <a:r>
              <a:rPr lang="cs-CZ" sz="3000" dirty="0" smtClean="0"/>
              <a:t>(1958–1961): </a:t>
            </a:r>
            <a:r>
              <a:rPr lang="cs-CZ" sz="2400" dirty="0" smtClean="0"/>
              <a:t>dále František Bič, Miroslav Bílek, Milan Borovička, Vladimír Drápal, Jiří Fojtík, Jiří Hadač, Oldřich Hanzl, Dalibor Chatrný, František Janiš, Miroslav Netík, Leonid </a:t>
            </a:r>
            <a:r>
              <a:rPr lang="cs-CZ" sz="2400" dirty="0" err="1" smtClean="0"/>
              <a:t>Ochrymčuk</a:t>
            </a:r>
            <a:r>
              <a:rPr lang="cs-CZ" sz="2400" dirty="0" smtClean="0"/>
              <a:t>, Oldřich Vašica, Igor Zhoř</a:t>
            </a:r>
          </a:p>
          <a:p>
            <a:r>
              <a:rPr lang="cs-CZ" sz="3000" dirty="0"/>
              <a:t>p</a:t>
            </a:r>
            <a:r>
              <a:rPr lang="cs-CZ" sz="3000" dirty="0" smtClean="0"/>
              <a:t>očátek tvorby: volná figura / později odklon ke </a:t>
            </a:r>
            <a:r>
              <a:rPr lang="cs-CZ" sz="3000" dirty="0" err="1" smtClean="0"/>
              <a:t>kunstruktivismu</a:t>
            </a:r>
            <a:r>
              <a:rPr lang="cs-CZ" sz="3000" dirty="0" smtClean="0"/>
              <a:t> (</a:t>
            </a:r>
            <a:r>
              <a:rPr lang="cs-CZ" sz="3000" smtClean="0"/>
              <a:t>geometrie</a:t>
            </a:r>
            <a:r>
              <a:rPr lang="cs-CZ" sz="3000" smtClean="0"/>
              <a:t>)</a:t>
            </a:r>
          </a:p>
          <a:p>
            <a:r>
              <a:rPr lang="cs-CZ" sz="3000" smtClean="0"/>
              <a:t>p</a:t>
            </a:r>
            <a:r>
              <a:rPr lang="cs-CZ" sz="3000" smtClean="0"/>
              <a:t>edagog SUPŠ v Brně</a:t>
            </a:r>
            <a:endParaRPr lang="cs-CZ" sz="3000" dirty="0" smtClean="0"/>
          </a:p>
          <a:p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05" y="1412776"/>
            <a:ext cx="2554319" cy="34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55102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600" b="1" i="1" dirty="0" err="1" smtClean="0"/>
              <a:t>Dekorativní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stěna</a:t>
            </a:r>
            <a:r>
              <a:rPr lang="en-US" sz="3600" b="1" i="1" dirty="0" smtClean="0"/>
              <a:t> </a:t>
            </a:r>
            <a:r>
              <a:rPr lang="cs-CZ" sz="3600" dirty="0" smtClean="0"/>
              <a:t>(1969, </a:t>
            </a:r>
            <a:r>
              <a:rPr lang="en-US" sz="3600" dirty="0" smtClean="0"/>
              <a:t>Brno-</a:t>
            </a:r>
            <a:r>
              <a:rPr lang="en-US" sz="3600" dirty="0" err="1" smtClean="0"/>
              <a:t>Lesná</a:t>
            </a:r>
            <a:r>
              <a:rPr lang="cs-CZ" sz="3600" dirty="0" smtClean="0"/>
              <a:t>, Slavíčkova)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933209"/>
            <a:ext cx="7899721" cy="5924791"/>
          </a:xfrm>
        </p:spPr>
      </p:pic>
    </p:spTree>
    <p:extLst>
      <p:ext uri="{BB962C8B-B14F-4D97-AF65-F5344CB8AC3E}">
        <p14:creationId xmlns:p14="http://schemas.microsoft.com/office/powerpoint/2010/main" xmlns="" val="2170732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99" y="404664"/>
            <a:ext cx="9133584" cy="6062417"/>
          </a:xfrm>
        </p:spPr>
      </p:pic>
    </p:spTree>
    <p:extLst>
      <p:ext uri="{BB962C8B-B14F-4D97-AF65-F5344CB8AC3E}">
        <p14:creationId xmlns:p14="http://schemas.microsoft.com/office/powerpoint/2010/main" xmlns="" val="35222905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cs-CZ" sz="3200" b="1" i="1" dirty="0" smtClean="0"/>
              <a:t>Mrtvý pták </a:t>
            </a:r>
            <a:r>
              <a:rPr lang="cs-CZ" sz="3200" dirty="0" smtClean="0"/>
              <a:t>(1969, Lesná – nákupní centrum Obzor)</a:t>
            </a:r>
            <a:endParaRPr lang="en-US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147" y="836712"/>
            <a:ext cx="8875368" cy="5897188"/>
          </a:xfrm>
        </p:spPr>
      </p:pic>
    </p:spTree>
    <p:extLst>
      <p:ext uri="{BB962C8B-B14F-4D97-AF65-F5344CB8AC3E}">
        <p14:creationId xmlns:p14="http://schemas.microsoft.com/office/powerpoint/2010/main" xmlns="" val="17144661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3" y="116632"/>
            <a:ext cx="8969633" cy="6707293"/>
          </a:xfrm>
        </p:spPr>
      </p:pic>
    </p:spTree>
    <p:extLst>
      <p:ext uri="{BB962C8B-B14F-4D97-AF65-F5344CB8AC3E}">
        <p14:creationId xmlns:p14="http://schemas.microsoft.com/office/powerpoint/2010/main" xmlns="" val="4139814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cs-CZ" sz="3200" b="1" i="1" dirty="0" smtClean="0"/>
              <a:t>Země </a:t>
            </a:r>
            <a:r>
              <a:rPr lang="cs-CZ" sz="3200" dirty="0" smtClean="0"/>
              <a:t>(1970, Brno, před menzou Kohoutových kolejí)</a:t>
            </a:r>
            <a:endParaRPr lang="en-US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881095"/>
            <a:ext cx="7992888" cy="5976905"/>
          </a:xfrm>
        </p:spPr>
      </p:pic>
    </p:spTree>
    <p:extLst>
      <p:ext uri="{BB962C8B-B14F-4D97-AF65-F5344CB8AC3E}">
        <p14:creationId xmlns:p14="http://schemas.microsoft.com/office/powerpoint/2010/main" xmlns="" val="22554999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16632"/>
            <a:ext cx="8856984" cy="6623057"/>
          </a:xfrm>
        </p:spPr>
      </p:pic>
    </p:spTree>
    <p:extLst>
      <p:ext uri="{BB962C8B-B14F-4D97-AF65-F5344CB8AC3E}">
        <p14:creationId xmlns:p14="http://schemas.microsoft.com/office/powerpoint/2010/main" xmlns="" val="24112305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6632"/>
            <a:ext cx="8955526" cy="6696744"/>
          </a:xfrm>
        </p:spPr>
      </p:pic>
    </p:spTree>
    <p:extLst>
      <p:ext uri="{BB962C8B-B14F-4D97-AF65-F5344CB8AC3E}">
        <p14:creationId xmlns:p14="http://schemas.microsoft.com/office/powerpoint/2010/main" xmlns="" val="13253788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0"/>
            <a:ext cx="9001000" cy="1143000"/>
          </a:xfrm>
        </p:spPr>
        <p:txBody>
          <a:bodyPr>
            <a:normAutofit/>
          </a:bodyPr>
          <a:lstStyle/>
          <a:p>
            <a:r>
              <a:rPr lang="cs-CZ" sz="3200" b="1" i="1" dirty="0" smtClean="0"/>
              <a:t>Památník založení dělnického domu </a:t>
            </a:r>
            <a:r>
              <a:rPr lang="cs-CZ" sz="3200" dirty="0" smtClean="0"/>
              <a:t>(1972, Adamov)</a:t>
            </a:r>
            <a:endParaRPr lang="en-US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980728"/>
            <a:ext cx="8719904" cy="5832648"/>
          </a:xfrm>
        </p:spPr>
      </p:pic>
    </p:spTree>
    <p:extLst>
      <p:ext uri="{BB962C8B-B14F-4D97-AF65-F5344CB8AC3E}">
        <p14:creationId xmlns:p14="http://schemas.microsoft.com/office/powerpoint/2010/main" xmlns="" val="3316261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1138"/>
            <a:ext cx="9108504" cy="6831379"/>
          </a:xfrm>
        </p:spPr>
      </p:pic>
    </p:spTree>
    <p:extLst>
      <p:ext uri="{BB962C8B-B14F-4D97-AF65-F5344CB8AC3E}">
        <p14:creationId xmlns:p14="http://schemas.microsoft.com/office/powerpoint/2010/main" xmlns="" val="5663878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44624"/>
            <a:ext cx="9059388" cy="6794541"/>
          </a:xfrm>
        </p:spPr>
      </p:pic>
    </p:spTree>
    <p:extLst>
      <p:ext uri="{BB962C8B-B14F-4D97-AF65-F5344CB8AC3E}">
        <p14:creationId xmlns:p14="http://schemas.microsoft.com/office/powerpoint/2010/main" xmlns="" val="3194306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64088" y="260648"/>
            <a:ext cx="367240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sz="2400" b="1" i="1" dirty="0" smtClean="0"/>
              <a:t/>
            </a:r>
            <a:br>
              <a:rPr lang="cs-CZ" sz="2400" b="1" i="1" dirty="0" smtClean="0"/>
            </a:br>
            <a:r>
              <a:rPr lang="cs-CZ" sz="2400" b="1" i="1" dirty="0"/>
              <a:t/>
            </a:r>
            <a:br>
              <a:rPr lang="cs-CZ" sz="2400" b="1" i="1" dirty="0"/>
            </a:br>
            <a:r>
              <a:rPr lang="cs-CZ" sz="2400" b="1" i="1" dirty="0" smtClean="0"/>
              <a:t>Pamětní deska Michaila </a:t>
            </a:r>
            <a:r>
              <a:rPr lang="cs-CZ" sz="2400" b="1" i="1" dirty="0" err="1" smtClean="0"/>
              <a:t>Ilarionoviče</a:t>
            </a:r>
            <a:r>
              <a:rPr lang="cs-CZ" sz="2400" b="1" i="1" dirty="0" smtClean="0"/>
              <a:t> </a:t>
            </a:r>
            <a:r>
              <a:rPr lang="cs-CZ" sz="2400" b="1" i="1" dirty="0" err="1" smtClean="0"/>
              <a:t>Kutuzova</a:t>
            </a:r>
            <a:r>
              <a:rPr lang="cs-CZ" sz="2400" b="1" i="1" dirty="0" smtClean="0"/>
              <a:t> </a:t>
            </a:r>
            <a:r>
              <a:rPr lang="cs-CZ" sz="2400" dirty="0" smtClean="0"/>
              <a:t>(1955)</a:t>
            </a:r>
            <a:r>
              <a:rPr lang="cs-CZ" sz="2700" dirty="0" smtClean="0"/>
              <a:t/>
            </a:r>
            <a:br>
              <a:rPr lang="cs-CZ" sz="2700" dirty="0" smtClean="0"/>
            </a:br>
            <a:r>
              <a:rPr lang="cs-CZ" sz="2200" dirty="0" smtClean="0"/>
              <a:t>Portrétní reliéf v kruhovém věnci na budově Moravského zemského muzea v Brně</a:t>
            </a:r>
            <a:br>
              <a:rPr lang="cs-CZ" sz="2200" dirty="0" smtClean="0"/>
            </a:br>
            <a:endParaRPr lang="cs-CZ" sz="2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9013" y="1916832"/>
            <a:ext cx="3657483" cy="274311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364088" y="4797152"/>
            <a:ext cx="36724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"ZDE PŘEBÝVAL VE DNECH 2. AŽ 5. ŘÍJNA 1805 / PŘED BITVOU U SLAVKOVA RUSKÝ VOJEVŮDCE / MARŠÁL M. I. KUTUZOV // ZDĚS POBYVAL S 2 –5 OGO OKTJABRJA 1805 / NA KANUNĚ SRAŽENIJA U SLAVKOVA / RUSSKIJ POLKOVODĚC MARŠAL M. I. KUTUZOV" (</a:t>
            </a:r>
            <a:r>
              <a:rPr lang="en-US" sz="1600" dirty="0" err="1" smtClean="0"/>
              <a:t>psáno</a:t>
            </a:r>
            <a:r>
              <a:rPr lang="en-US" sz="1600" dirty="0" smtClean="0"/>
              <a:t> </a:t>
            </a:r>
            <a:r>
              <a:rPr lang="en-US" sz="1600" dirty="0" err="1" smtClean="0"/>
              <a:t>azbukou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6956508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-99392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i="1" dirty="0" smtClean="0"/>
              <a:t>Matka s dítětem </a:t>
            </a:r>
            <a:r>
              <a:rPr lang="cs-CZ" sz="3600" dirty="0" smtClean="0"/>
              <a:t>(1973, Tišnov)</a:t>
            </a:r>
            <a:endParaRPr lang="en-US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879203"/>
            <a:ext cx="7971730" cy="5978797"/>
          </a:xfrm>
        </p:spPr>
      </p:pic>
    </p:spTree>
    <p:extLst>
      <p:ext uri="{BB962C8B-B14F-4D97-AF65-F5344CB8AC3E}">
        <p14:creationId xmlns:p14="http://schemas.microsoft.com/office/powerpoint/2010/main" xmlns="" val="7724339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93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16091559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148064" cy="686408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0"/>
            <a:ext cx="3841131" cy="51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19760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i="1" dirty="0" smtClean="0"/>
              <a:t>Holubice, památník ke 30. výročí osvobození</a:t>
            </a:r>
            <a:r>
              <a:rPr lang="cs-CZ" sz="3600" dirty="0" smtClean="0"/>
              <a:t> (1975, Komořany)</a:t>
            </a:r>
            <a:endParaRPr lang="en-US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221241"/>
            <a:ext cx="7515679" cy="5636759"/>
          </a:xfrm>
        </p:spPr>
      </p:pic>
    </p:spTree>
    <p:extLst>
      <p:ext uri="{BB962C8B-B14F-4D97-AF65-F5344CB8AC3E}">
        <p14:creationId xmlns:p14="http://schemas.microsoft.com/office/powerpoint/2010/main" xmlns="" val="35259303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714" y="10095"/>
            <a:ext cx="9157714" cy="6868286"/>
          </a:xfrm>
        </p:spPr>
      </p:pic>
    </p:spTree>
    <p:extLst>
      <p:ext uri="{BB962C8B-B14F-4D97-AF65-F5344CB8AC3E}">
        <p14:creationId xmlns:p14="http://schemas.microsoft.com/office/powerpoint/2010/main" xmlns="" val="22115168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4664"/>
            <a:ext cx="4485405" cy="598054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9" y="404664"/>
            <a:ext cx="4499992" cy="599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32399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-99392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cs-CZ" b="1" i="1" dirty="0" smtClean="0"/>
              <a:t>Řepy </a:t>
            </a:r>
            <a:r>
              <a:rPr lang="cs-CZ" dirty="0" smtClean="0"/>
              <a:t>(1976, Hrušovany nad Jevišovkou)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908720"/>
            <a:ext cx="8755747" cy="5837165"/>
          </a:xfrm>
        </p:spPr>
      </p:pic>
    </p:spTree>
    <p:extLst>
      <p:ext uri="{BB962C8B-B14F-4D97-AF65-F5344CB8AC3E}">
        <p14:creationId xmlns:p14="http://schemas.microsoft.com/office/powerpoint/2010/main" xmlns="" val="21954505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1143000"/>
          </a:xfrm>
        </p:spPr>
        <p:txBody>
          <a:bodyPr>
            <a:normAutofit/>
          </a:bodyPr>
          <a:lstStyle/>
          <a:p>
            <a:r>
              <a:rPr lang="cs-CZ" sz="3200" b="1" i="1" dirty="0" smtClean="0"/>
              <a:t>Bojovník za mír </a:t>
            </a:r>
            <a:r>
              <a:rPr lang="cs-CZ" sz="3200" dirty="0" smtClean="0"/>
              <a:t>(1979, Královo Pole, Chodská)</a:t>
            </a:r>
            <a:endParaRPr lang="en-US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075618"/>
            <a:ext cx="4176464" cy="558163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3" y="1124744"/>
            <a:ext cx="4182159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96717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923" y="116632"/>
            <a:ext cx="8994418" cy="6730090"/>
          </a:xfrm>
        </p:spPr>
      </p:pic>
    </p:spTree>
    <p:extLst>
      <p:ext uri="{BB962C8B-B14F-4D97-AF65-F5344CB8AC3E}">
        <p14:creationId xmlns:p14="http://schemas.microsoft.com/office/powerpoint/2010/main" xmlns="" val="34733231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-17140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i="1" dirty="0" smtClean="0"/>
              <a:t>Mládí </a:t>
            </a:r>
            <a:r>
              <a:rPr lang="cs-CZ" sz="3200" dirty="0" smtClean="0"/>
              <a:t>(1983, Brno, Tábor)</a:t>
            </a:r>
            <a:endParaRPr lang="en-US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332" y="836712"/>
            <a:ext cx="8047141" cy="6021289"/>
          </a:xfrm>
        </p:spPr>
      </p:pic>
    </p:spTree>
    <p:extLst>
      <p:ext uri="{BB962C8B-B14F-4D97-AF65-F5344CB8AC3E}">
        <p14:creationId xmlns:p14="http://schemas.microsoft.com/office/powerpoint/2010/main" xmlns="" val="4220945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4085" y="44624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i="1" dirty="0" smtClean="0"/>
              <a:t>Našim osvoboditelům </a:t>
            </a:r>
            <a:r>
              <a:rPr lang="cs-CZ" sz="3200" dirty="0" smtClean="0"/>
              <a:t>(Velké Opatovice, 1958)</a:t>
            </a:r>
            <a:endParaRPr lang="en-US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052736"/>
            <a:ext cx="4266473" cy="568863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980728"/>
            <a:ext cx="4320480" cy="576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12532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958" y="1"/>
            <a:ext cx="9165363" cy="6858000"/>
          </a:xfrm>
        </p:spPr>
      </p:pic>
    </p:spTree>
    <p:extLst>
      <p:ext uri="{BB962C8B-B14F-4D97-AF65-F5344CB8AC3E}">
        <p14:creationId xmlns:p14="http://schemas.microsoft.com/office/powerpoint/2010/main" xmlns="" val="36099615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568"/>
            <a:ext cx="9144000" cy="6842014"/>
          </a:xfrm>
        </p:spPr>
      </p:pic>
    </p:spTree>
    <p:extLst>
      <p:ext uri="{BB962C8B-B14F-4D97-AF65-F5344CB8AC3E}">
        <p14:creationId xmlns:p14="http://schemas.microsoft.com/office/powerpoint/2010/main" xmlns="" val="602295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rmAutofit/>
          </a:bodyPr>
          <a:lstStyle/>
          <a:p>
            <a:r>
              <a:rPr lang="cs-CZ" sz="2900" b="1" i="1" dirty="0" smtClean="0"/>
              <a:t>Oblačný pastýř </a:t>
            </a:r>
            <a:r>
              <a:rPr lang="cs-CZ" sz="2900" dirty="0" smtClean="0"/>
              <a:t>(1986–1988, Bohunice, atrium polikliniky) </a:t>
            </a:r>
            <a:endParaRPr lang="en-US" sz="29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908720"/>
            <a:ext cx="7932373" cy="5949280"/>
          </a:xfrm>
        </p:spPr>
      </p:pic>
    </p:spTree>
    <p:extLst>
      <p:ext uri="{BB962C8B-B14F-4D97-AF65-F5344CB8AC3E}">
        <p14:creationId xmlns:p14="http://schemas.microsoft.com/office/powerpoint/2010/main" xmlns="" val="19184764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2" y="0"/>
            <a:ext cx="9108504" cy="6831379"/>
          </a:xfrm>
        </p:spPr>
      </p:pic>
    </p:spTree>
    <p:extLst>
      <p:ext uri="{BB962C8B-B14F-4D97-AF65-F5344CB8AC3E}">
        <p14:creationId xmlns:p14="http://schemas.microsoft.com/office/powerpoint/2010/main" xmlns="" val="42519827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32656"/>
            <a:ext cx="4320480" cy="576064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4187" y="332656"/>
            <a:ext cx="432048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70414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3251"/>
            <a:ext cx="8229600" cy="1143000"/>
          </a:xfrm>
        </p:spPr>
        <p:txBody>
          <a:bodyPr/>
          <a:lstStyle/>
          <a:p>
            <a:r>
              <a:rPr lang="cs-CZ" b="1" dirty="0" smtClean="0"/>
              <a:t>Antonín Širůček </a:t>
            </a:r>
            <a:r>
              <a:rPr lang="cs-CZ" dirty="0" smtClean="0"/>
              <a:t>(1913–1977)</a:t>
            </a:r>
            <a:endParaRPr lang="en-US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1" y="1052736"/>
            <a:ext cx="4354233" cy="5544616"/>
          </a:xfrm>
        </p:spPr>
      </p:pic>
      <p:sp>
        <p:nvSpPr>
          <p:cNvPr id="4" name="TextovéPole 3"/>
          <p:cNvSpPr txBox="1"/>
          <p:nvPr/>
        </p:nvSpPr>
        <p:spPr>
          <a:xfrm>
            <a:off x="4716016" y="1052736"/>
            <a:ext cx="41764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smtClean="0"/>
              <a:t>1933–1935: Státní keramická škola v Praze</a:t>
            </a:r>
          </a:p>
          <a:p>
            <a:endParaRPr lang="cs-CZ" sz="2400" smtClean="0"/>
          </a:p>
          <a:p>
            <a:r>
              <a:rPr lang="cs-CZ" sz="2400" smtClean="0"/>
              <a:t>1935–1936: AVU v Praze (prof. Bohumil Kafka, spolužáci: Jiří Marek a František Šenk), absolutorium ve zkrácené době: vážná srdeční choroba</a:t>
            </a:r>
          </a:p>
          <a:p>
            <a:endParaRPr lang="cs-CZ" sz="2400" smtClean="0"/>
          </a:p>
          <a:p>
            <a:r>
              <a:rPr lang="cs-CZ" sz="2400" smtClean="0"/>
              <a:t>Sochařskou tvorbu průběžně střídá malba</a:t>
            </a:r>
          </a:p>
        </p:txBody>
      </p:sp>
    </p:spTree>
    <p:extLst>
      <p:ext uri="{BB962C8B-B14F-4D97-AF65-F5344CB8AC3E}">
        <p14:creationId xmlns:p14="http://schemas.microsoft.com/office/powerpoint/2010/main" xmlns="" val="8620860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1032" y="0"/>
            <a:ext cx="8712968" cy="1143000"/>
          </a:xfrm>
        </p:spPr>
        <p:txBody>
          <a:bodyPr>
            <a:normAutofit/>
          </a:bodyPr>
          <a:lstStyle/>
          <a:p>
            <a:r>
              <a:rPr lang="cs-CZ" sz="3200" b="1" i="1" smtClean="0"/>
              <a:t>Sochařská výzdoba „Velkého oblouku“ </a:t>
            </a:r>
            <a:r>
              <a:rPr lang="cs-CZ" sz="3200" smtClean="0"/>
              <a:t/>
            </a:r>
            <a:br>
              <a:rPr lang="cs-CZ" sz="3200" smtClean="0"/>
            </a:br>
            <a:r>
              <a:rPr lang="cs-CZ" sz="3200" smtClean="0"/>
              <a:t>v Ostravě-Porubě, 1956</a:t>
            </a:r>
            <a:endParaRPr lang="cs-CZ" sz="3200"/>
          </a:p>
        </p:txBody>
      </p:sp>
      <p:pic>
        <p:nvPicPr>
          <p:cNvPr id="4" name="Zástupný symbol pro obsah 3" descr="Ostrava-Poruba,_oblouk_-_podjezd,_2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1055687"/>
            <a:ext cx="5400600" cy="5802313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Ostrava-Poruba,_oblouk_-_podjezd,_2012_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8339"/>
            <a:ext cx="9144000" cy="6619235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rmAutofit/>
          </a:bodyPr>
          <a:lstStyle/>
          <a:p>
            <a:r>
              <a:rPr lang="cs-CZ" sz="3600" b="1" i="1" dirty="0" smtClean="0"/>
              <a:t>Lovec sobů </a:t>
            </a:r>
            <a:r>
              <a:rPr lang="cs-CZ" sz="3600" dirty="0" smtClean="0"/>
              <a:t>(1961, u pavilonu </a:t>
            </a:r>
            <a:r>
              <a:rPr lang="cs-CZ" sz="3600" dirty="0" err="1" smtClean="0"/>
              <a:t>Anthropos</a:t>
            </a:r>
            <a:r>
              <a:rPr lang="cs-CZ" sz="3600" dirty="0" smtClean="0"/>
              <a:t>)</a:t>
            </a:r>
            <a:endParaRPr lang="en-US" sz="36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849996"/>
            <a:ext cx="8029387" cy="6008004"/>
          </a:xfrm>
        </p:spPr>
      </p:pic>
    </p:spTree>
    <p:extLst>
      <p:ext uri="{BB962C8B-B14F-4D97-AF65-F5344CB8AC3E}">
        <p14:creationId xmlns:p14="http://schemas.microsoft.com/office/powerpoint/2010/main" xmlns="" val="31152367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" y="26999"/>
            <a:ext cx="9092958" cy="6803823"/>
          </a:xfrm>
        </p:spPr>
      </p:pic>
    </p:spTree>
    <p:extLst>
      <p:ext uri="{BB962C8B-B14F-4D97-AF65-F5344CB8AC3E}">
        <p14:creationId xmlns:p14="http://schemas.microsoft.com/office/powerpoint/2010/main" xmlns="" val="1958700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5876982"/>
          </a:xfrm>
        </p:spPr>
      </p:pic>
    </p:spTree>
    <p:extLst>
      <p:ext uri="{BB962C8B-B14F-4D97-AF65-F5344CB8AC3E}">
        <p14:creationId xmlns:p14="http://schemas.microsoft.com/office/powerpoint/2010/main" xmlns="" val="1160301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568"/>
            <a:ext cx="9144000" cy="6842015"/>
          </a:xfrm>
        </p:spPr>
      </p:pic>
    </p:spTree>
    <p:extLst>
      <p:ext uri="{BB962C8B-B14F-4D97-AF65-F5344CB8AC3E}">
        <p14:creationId xmlns:p14="http://schemas.microsoft.com/office/powerpoint/2010/main" xmlns="" val="29208435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4320"/>
            <a:ext cx="9144000" cy="6842015"/>
          </a:xfrm>
        </p:spPr>
      </p:pic>
    </p:spTree>
    <p:extLst>
      <p:ext uri="{BB962C8B-B14F-4D97-AF65-F5344CB8AC3E}">
        <p14:creationId xmlns:p14="http://schemas.microsoft.com/office/powerpoint/2010/main" xmlns="" val="39323867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4548"/>
            <a:ext cx="9108504" cy="1143000"/>
          </a:xfrm>
        </p:spPr>
        <p:txBody>
          <a:bodyPr>
            <a:normAutofit/>
          </a:bodyPr>
          <a:lstStyle/>
          <a:p>
            <a:r>
              <a:rPr lang="cs-CZ" sz="3200" b="1" i="1" dirty="0" smtClean="0"/>
              <a:t>Matka a dítě </a:t>
            </a:r>
            <a:r>
              <a:rPr lang="cs-CZ" sz="3200" dirty="0" smtClean="0"/>
              <a:t>(1976, Bystrc – před ZŠ Heyrovského)</a:t>
            </a:r>
            <a:endParaRPr lang="en-US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943788"/>
            <a:ext cx="4404676" cy="588662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942453"/>
            <a:ext cx="4382416" cy="585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72597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4499992" cy="601400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3007" y="0"/>
            <a:ext cx="4505439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86120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-16799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i="1" dirty="0" smtClean="0"/>
              <a:t>Strojírenství </a:t>
            </a:r>
            <a:r>
              <a:rPr lang="cs-CZ" sz="3200" dirty="0" smtClean="0"/>
              <a:t>(1976, Kounicova – Šumavská)</a:t>
            </a:r>
            <a:endParaRPr lang="en-US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9" y="1017488"/>
            <a:ext cx="7775168" cy="5817784"/>
          </a:xfrm>
        </p:spPr>
      </p:pic>
    </p:spTree>
    <p:extLst>
      <p:ext uri="{BB962C8B-B14F-4D97-AF65-F5344CB8AC3E}">
        <p14:creationId xmlns:p14="http://schemas.microsoft.com/office/powerpoint/2010/main" xmlns="" val="3815212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6632"/>
            <a:ext cx="8963098" cy="6706655"/>
          </a:xfrm>
        </p:spPr>
      </p:pic>
    </p:spTree>
    <p:extLst>
      <p:ext uri="{BB962C8B-B14F-4D97-AF65-F5344CB8AC3E}">
        <p14:creationId xmlns:p14="http://schemas.microsoft.com/office/powerpoint/2010/main" xmlns="" val="17929456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77" y="116632"/>
            <a:ext cx="9009490" cy="6741368"/>
          </a:xfrm>
        </p:spPr>
      </p:pic>
    </p:spTree>
    <p:extLst>
      <p:ext uri="{BB962C8B-B14F-4D97-AF65-F5344CB8AC3E}">
        <p14:creationId xmlns:p14="http://schemas.microsoft.com/office/powerpoint/2010/main" xmlns="" val="13306998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23263"/>
            <a:ext cx="9136815" cy="6836639"/>
          </a:xfrm>
        </p:spPr>
      </p:pic>
    </p:spTree>
    <p:extLst>
      <p:ext uri="{BB962C8B-B14F-4D97-AF65-F5344CB8AC3E}">
        <p14:creationId xmlns:p14="http://schemas.microsoft.com/office/powerpoint/2010/main" xmlns="" val="3940875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476672"/>
            <a:ext cx="5810980" cy="634818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6585" y="4509120"/>
            <a:ext cx="3043989" cy="230425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6584" y="476672"/>
            <a:ext cx="2993497" cy="196346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6584" y="2564904"/>
            <a:ext cx="2470381" cy="1789944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0" y="114335"/>
            <a:ext cx="914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700" b="1" i="1" dirty="0" smtClean="0"/>
              <a:t>Sedící žena </a:t>
            </a:r>
            <a:r>
              <a:rPr lang="cs-CZ" sz="1700" dirty="0" smtClean="0"/>
              <a:t>(1959, vstupní prostor areálu BVV)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xmlns="" val="4164549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4086"/>
            <a:ext cx="9144000" cy="6837681"/>
          </a:xfrm>
        </p:spPr>
      </p:pic>
    </p:spTree>
    <p:extLst>
      <p:ext uri="{BB962C8B-B14F-4D97-AF65-F5344CB8AC3E}">
        <p14:creationId xmlns:p14="http://schemas.microsoft.com/office/powerpoint/2010/main" xmlns="" val="1488018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b="1" i="1" dirty="0" smtClean="0"/>
              <a:t>Spojení / „Medvědi“</a:t>
            </a:r>
            <a:r>
              <a:rPr lang="cs-CZ" sz="2800" i="1" dirty="0" smtClean="0"/>
              <a:t> </a:t>
            </a:r>
            <a:r>
              <a:rPr lang="cs-CZ" sz="2800" dirty="0" smtClean="0"/>
              <a:t>(1969, sídliště Lesná)</a:t>
            </a:r>
            <a:endParaRPr lang="en-US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447" y="1124745"/>
            <a:ext cx="8385017" cy="5733256"/>
          </a:xfrm>
        </p:spPr>
      </p:pic>
    </p:spTree>
    <p:extLst>
      <p:ext uri="{BB962C8B-B14F-4D97-AF65-F5344CB8AC3E}">
        <p14:creationId xmlns:p14="http://schemas.microsoft.com/office/powerpoint/2010/main" xmlns="" val="392711815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512</Words>
  <Application>Microsoft Office PowerPoint</Application>
  <PresentationFormat>Předvádění na obrazovce (4:3)</PresentationFormat>
  <Paragraphs>69</Paragraphs>
  <Slides>67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67</vt:i4>
      </vt:variant>
    </vt:vector>
  </HeadingPairs>
  <TitlesOfParts>
    <vt:vector size="68" baseType="lpstr">
      <vt:lpstr>Motiv systému Office</vt:lpstr>
      <vt:lpstr>Výtvarné umění v brněnské architektuře (1945–1989) II</vt:lpstr>
      <vt:lpstr>Termíny zkoušek</vt:lpstr>
      <vt:lpstr>František Šenk (1914–1997)</vt:lpstr>
      <vt:lpstr>  Pamětní deska Michaila Ilarionoviče Kutuzova (1955) Portrétní reliéf v kruhovém věnci na budově Moravského zemského muzea v Brně </vt:lpstr>
      <vt:lpstr>Našim osvoboditelům (Velké Opatovice, 1958)</vt:lpstr>
      <vt:lpstr>Snímek 6</vt:lpstr>
      <vt:lpstr>Snímek 7</vt:lpstr>
      <vt:lpstr>Snímek 8</vt:lpstr>
      <vt:lpstr>Spojení / „Medvědi“ (1969, sídliště Lesná)</vt:lpstr>
      <vt:lpstr>Snímek 10</vt:lpstr>
      <vt:lpstr>Snímek 11</vt:lpstr>
      <vt:lpstr>Dotyk (Žabovřesky – Vychodilova ulice, 1975) </vt:lpstr>
      <vt:lpstr>Snímek 13</vt:lpstr>
      <vt:lpstr>Růže (70. léta, Žabovřesky, náměstí Svornosti)</vt:lpstr>
      <vt:lpstr>Snímek 15</vt:lpstr>
      <vt:lpstr>Současný stav Ctibor Bayer, Sladké nic nedělání (1988)</vt:lpstr>
      <vt:lpstr>Snímek 17</vt:lpstr>
      <vt:lpstr>Seskupení / Rodina  (60. léta 20. století, Juliánov, Krásného)</vt:lpstr>
      <vt:lpstr>Snímek 19</vt:lpstr>
      <vt:lpstr>Dalibor Chatrný, Pět segmentů kruhu (1982)</vt:lpstr>
      <vt:lpstr>Snímek 21</vt:lpstr>
      <vt:lpstr>Ladislav Martínek (1926–1987)</vt:lpstr>
      <vt:lpstr>Torzo, hotel International (1961)</vt:lpstr>
      <vt:lpstr>Koupel (1963, Ostrava)</vt:lpstr>
      <vt:lpstr>Reliéfní kompozice (1965, Komárov, Internát India)</vt:lpstr>
      <vt:lpstr>Poezie (1965, ZŠ Bakalovo nábřeží)</vt:lpstr>
      <vt:lpstr>Snímek 27</vt:lpstr>
      <vt:lpstr>Památník založení dělnického hnutí  (1967, Juliánov – Bílá hora)</vt:lpstr>
      <vt:lpstr>Snímek 29</vt:lpstr>
      <vt:lpstr>Dekorativní stěna (1969, Brno-Lesná, Slavíčkova) </vt:lpstr>
      <vt:lpstr>Snímek 31</vt:lpstr>
      <vt:lpstr>Mrtvý pták (1969, Lesná – nákupní centrum Obzor)</vt:lpstr>
      <vt:lpstr>Snímek 33</vt:lpstr>
      <vt:lpstr>Země (1970, Brno, před menzou Kohoutových kolejí)</vt:lpstr>
      <vt:lpstr>Snímek 35</vt:lpstr>
      <vt:lpstr>Snímek 36</vt:lpstr>
      <vt:lpstr>Památník založení dělnického domu (1972, Adamov)</vt:lpstr>
      <vt:lpstr>Snímek 38</vt:lpstr>
      <vt:lpstr>Snímek 39</vt:lpstr>
      <vt:lpstr>Matka s dítětem (1973, Tišnov)</vt:lpstr>
      <vt:lpstr>Snímek 41</vt:lpstr>
      <vt:lpstr>Snímek 42</vt:lpstr>
      <vt:lpstr>Holubice, památník ke 30. výročí osvobození (1975, Komořany)</vt:lpstr>
      <vt:lpstr>Snímek 44</vt:lpstr>
      <vt:lpstr>Snímek 45</vt:lpstr>
      <vt:lpstr>Řepy (1976, Hrušovany nad Jevišovkou)</vt:lpstr>
      <vt:lpstr>Bojovník za mír (1979, Královo Pole, Chodská)</vt:lpstr>
      <vt:lpstr>Snímek 48</vt:lpstr>
      <vt:lpstr>Mládí (1983, Brno, Tábor)</vt:lpstr>
      <vt:lpstr>Snímek 50</vt:lpstr>
      <vt:lpstr>Snímek 51</vt:lpstr>
      <vt:lpstr>Oblačný pastýř (1986–1988, Bohunice, atrium polikliniky) </vt:lpstr>
      <vt:lpstr>Snímek 53</vt:lpstr>
      <vt:lpstr>Snímek 54</vt:lpstr>
      <vt:lpstr>Antonín Širůček (1913–1977)</vt:lpstr>
      <vt:lpstr>Sochařská výzdoba „Velkého oblouku“  v Ostravě-Porubě, 1956</vt:lpstr>
      <vt:lpstr>Snímek 57</vt:lpstr>
      <vt:lpstr>Lovec sobů (1961, u pavilonu Anthropos)</vt:lpstr>
      <vt:lpstr>Snímek 59</vt:lpstr>
      <vt:lpstr>Snímek 60</vt:lpstr>
      <vt:lpstr>Snímek 61</vt:lpstr>
      <vt:lpstr>Matka a dítě (1976, Bystrc – před ZŠ Heyrovského)</vt:lpstr>
      <vt:lpstr>Snímek 63</vt:lpstr>
      <vt:lpstr>Strojírenství (1976, Kounicova – Šumavská)</vt:lpstr>
      <vt:lpstr>Snímek 65</vt:lpstr>
      <vt:lpstr>Snímek 66</vt:lpstr>
      <vt:lpstr>Snímek 67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Výtvarné umění v brněnské architektuře (1945–1989) II</dc:title>
  <dc:creator>Jana Kořínková</dc:creator>
  <cp:lastModifiedBy>jana</cp:lastModifiedBy>
  <cp:revision>100</cp:revision>
  <dcterms:created xsi:type="dcterms:W3CDTF">2016-05-11T09:48:37Z</dcterms:created>
  <dcterms:modified xsi:type="dcterms:W3CDTF">2016-05-12T08:41:17Z</dcterms:modified>
</cp:coreProperties>
</file>