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4"/>
  </p:notesMasterIdLst>
  <p:sldIdLst>
    <p:sldId id="277" r:id="rId2"/>
    <p:sldId id="258" r:id="rId3"/>
    <p:sldId id="278" r:id="rId4"/>
    <p:sldId id="279" r:id="rId5"/>
    <p:sldId id="286" r:id="rId6"/>
    <p:sldId id="308" r:id="rId7"/>
    <p:sldId id="309" r:id="rId8"/>
    <p:sldId id="290" r:id="rId9"/>
    <p:sldId id="313" r:id="rId10"/>
    <p:sldId id="325" r:id="rId11"/>
    <p:sldId id="329" r:id="rId12"/>
    <p:sldId id="326" r:id="rId13"/>
    <p:sldId id="328" r:id="rId14"/>
    <p:sldId id="330" r:id="rId15"/>
    <p:sldId id="331" r:id="rId16"/>
    <p:sldId id="332" r:id="rId17"/>
    <p:sldId id="333" r:id="rId18"/>
    <p:sldId id="334" r:id="rId19"/>
    <p:sldId id="342" r:id="rId20"/>
    <p:sldId id="287" r:id="rId21"/>
    <p:sldId id="293" r:id="rId22"/>
    <p:sldId id="294" r:id="rId23"/>
    <p:sldId id="292" r:id="rId24"/>
    <p:sldId id="289" r:id="rId25"/>
    <p:sldId id="291" r:id="rId26"/>
    <p:sldId id="295" r:id="rId27"/>
    <p:sldId id="296" r:id="rId28"/>
    <p:sldId id="314" r:id="rId29"/>
    <p:sldId id="311" r:id="rId30"/>
    <p:sldId id="297" r:id="rId31"/>
    <p:sldId id="285" r:id="rId32"/>
    <p:sldId id="315" r:id="rId33"/>
    <p:sldId id="316" r:id="rId34"/>
    <p:sldId id="317" r:id="rId35"/>
    <p:sldId id="318" r:id="rId36"/>
    <p:sldId id="319" r:id="rId37"/>
    <p:sldId id="320" r:id="rId38"/>
    <p:sldId id="321" r:id="rId39"/>
    <p:sldId id="322" r:id="rId40"/>
    <p:sldId id="323" r:id="rId41"/>
    <p:sldId id="324" r:id="rId42"/>
    <p:sldId id="298" r:id="rId43"/>
    <p:sldId id="300" r:id="rId44"/>
    <p:sldId id="305" r:id="rId45"/>
    <p:sldId id="307" r:id="rId46"/>
    <p:sldId id="301" r:id="rId47"/>
    <p:sldId id="306" r:id="rId48"/>
    <p:sldId id="303" r:id="rId49"/>
    <p:sldId id="304" r:id="rId50"/>
    <p:sldId id="299" r:id="rId51"/>
    <p:sldId id="343" r:id="rId52"/>
    <p:sldId id="283" r:id="rId53"/>
    <p:sldId id="310" r:id="rId54"/>
    <p:sldId id="312" r:id="rId55"/>
    <p:sldId id="338" r:id="rId56"/>
    <p:sldId id="339" r:id="rId57"/>
    <p:sldId id="341" r:id="rId58"/>
    <p:sldId id="340" r:id="rId59"/>
    <p:sldId id="337" r:id="rId60"/>
    <p:sldId id="261" r:id="rId61"/>
    <p:sldId id="263" r:id="rId62"/>
    <p:sldId id="265" r:id="rId6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ana Kořínková" initials="JK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26" d="100"/>
          <a:sy n="126" d="100"/>
        </p:scale>
        <p:origin x="-119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B803AA-A13B-4F1A-8F0F-95A03675B1BC}" type="datetimeFigureOut">
              <a:rPr lang="en-US" smtClean="0"/>
              <a:t>2/24/2016</a:t>
            </a:fld>
            <a:endParaRPr lang="en-US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06EF01-983B-46C9-AFC7-B61FE80D6F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3219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altLang="cs-CZ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30E610-1315-48D0-98D6-215684A4145E}" type="slidenum">
              <a:rPr lang="cs-CZ" smtClean="0"/>
              <a:pPr>
                <a:defRPr/>
              </a:pPr>
              <a:t>22</a:t>
            </a:fld>
            <a:endParaRPr 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6CE15-907C-45C4-89B9-369EB6831F54}" type="datetimeFigureOut">
              <a:rPr lang="en-US" smtClean="0"/>
              <a:t>2/24/2016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3CD5B-BF7A-4C38-B2E0-263B2C332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1375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6CE15-907C-45C4-89B9-369EB6831F54}" type="datetimeFigureOut">
              <a:rPr lang="en-US" smtClean="0"/>
              <a:t>2/24/2016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3CD5B-BF7A-4C38-B2E0-263B2C332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7675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6CE15-907C-45C4-89B9-369EB6831F54}" type="datetimeFigureOut">
              <a:rPr lang="en-US" smtClean="0"/>
              <a:t>2/24/2016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3CD5B-BF7A-4C38-B2E0-263B2C332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140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6CE15-907C-45C4-89B9-369EB6831F54}" type="datetimeFigureOut">
              <a:rPr lang="en-US" smtClean="0"/>
              <a:t>2/24/2016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3CD5B-BF7A-4C38-B2E0-263B2C332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6885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6CE15-907C-45C4-89B9-369EB6831F54}" type="datetimeFigureOut">
              <a:rPr lang="en-US" smtClean="0"/>
              <a:t>2/24/2016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3CD5B-BF7A-4C38-B2E0-263B2C332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553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6CE15-907C-45C4-89B9-369EB6831F54}" type="datetimeFigureOut">
              <a:rPr lang="en-US" smtClean="0"/>
              <a:t>2/24/2016</a:t>
            </a:fld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3CD5B-BF7A-4C38-B2E0-263B2C332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3357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6CE15-907C-45C4-89B9-369EB6831F54}" type="datetimeFigureOut">
              <a:rPr lang="en-US" smtClean="0"/>
              <a:t>2/24/2016</a:t>
            </a:fld>
            <a:endParaRPr lang="en-US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3CD5B-BF7A-4C38-B2E0-263B2C332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7951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6CE15-907C-45C4-89B9-369EB6831F54}" type="datetimeFigureOut">
              <a:rPr lang="en-US" smtClean="0"/>
              <a:t>2/24/2016</a:t>
            </a:fld>
            <a:endParaRPr lang="en-US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3CD5B-BF7A-4C38-B2E0-263B2C332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8719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6CE15-907C-45C4-89B9-369EB6831F54}" type="datetimeFigureOut">
              <a:rPr lang="en-US" smtClean="0"/>
              <a:t>2/24/2016</a:t>
            </a:fld>
            <a:endParaRPr lang="en-US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3CD5B-BF7A-4C38-B2E0-263B2C332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792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6CE15-907C-45C4-89B9-369EB6831F54}" type="datetimeFigureOut">
              <a:rPr lang="en-US" smtClean="0"/>
              <a:t>2/24/2016</a:t>
            </a:fld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3CD5B-BF7A-4C38-B2E0-263B2C332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1737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6CE15-907C-45C4-89B9-369EB6831F54}" type="datetimeFigureOut">
              <a:rPr lang="en-US" smtClean="0"/>
              <a:t>2/24/2016</a:t>
            </a:fld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3CD5B-BF7A-4C38-B2E0-263B2C332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3800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F6CE15-907C-45C4-89B9-369EB6831F54}" type="datetimeFigureOut">
              <a:rPr lang="en-US" smtClean="0"/>
              <a:t>2/24/2016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33CD5B-BF7A-4C38-B2E0-263B2C332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617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uzenazertova.cz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gif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506662"/>
          </a:xfrm>
        </p:spPr>
        <p:txBody>
          <a:bodyPr/>
          <a:lstStyle/>
          <a:p>
            <a:r>
              <a:rPr lang="cs-CZ" altLang="en-US" b="1" smtClean="0"/>
              <a:t>Výtvarné umění v brněnské architektuře (1945–1989) II</a:t>
            </a:r>
            <a:endParaRPr lang="en-US" altLang="en-US" b="1" smtClean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Arial" charset="0"/>
              <a:buNone/>
              <a:defRPr/>
            </a:pPr>
            <a:endParaRPr lang="cs-CZ" dirty="0" smtClean="0"/>
          </a:p>
          <a:p>
            <a:pPr marL="0" indent="0">
              <a:buFont typeface="Arial" charset="0"/>
              <a:buNone/>
              <a:defRPr/>
            </a:pPr>
            <a:endParaRPr lang="cs-CZ" dirty="0"/>
          </a:p>
          <a:p>
            <a:pPr marL="0" indent="0">
              <a:buFont typeface="Arial" charset="0"/>
              <a:buNone/>
              <a:defRPr/>
            </a:pPr>
            <a:endParaRPr lang="cs-CZ" dirty="0" smtClean="0"/>
          </a:p>
          <a:p>
            <a:pPr marL="0" indent="0">
              <a:buFont typeface="Arial" charset="0"/>
              <a:buNone/>
              <a:defRPr/>
            </a:pPr>
            <a:endParaRPr lang="cs-CZ" dirty="0"/>
          </a:p>
          <a:p>
            <a:pPr marL="0" indent="0">
              <a:buFont typeface="Arial" charset="0"/>
              <a:buNone/>
              <a:defRPr/>
            </a:pPr>
            <a:endParaRPr lang="cs-CZ" dirty="0" smtClean="0"/>
          </a:p>
          <a:p>
            <a:pPr marL="0" indent="0">
              <a:buFont typeface="Arial" charset="0"/>
              <a:buNone/>
              <a:defRPr/>
            </a:pPr>
            <a:r>
              <a:rPr lang="cs-CZ" sz="2000" dirty="0" smtClean="0">
                <a:solidFill>
                  <a:schemeClr val="bg1">
                    <a:lumMod val="50000"/>
                  </a:schemeClr>
                </a:solidFill>
              </a:rPr>
              <a:t>Jana Kořínková</a:t>
            </a:r>
          </a:p>
          <a:p>
            <a:pPr marL="0" indent="0">
              <a:buFont typeface="Arial" charset="0"/>
              <a:buNone/>
              <a:defRPr/>
            </a:pPr>
            <a:r>
              <a:rPr lang="cs-CZ" sz="2000" dirty="0" smtClean="0">
                <a:solidFill>
                  <a:schemeClr val="bg1">
                    <a:lumMod val="50000"/>
                  </a:schemeClr>
                </a:solidFill>
              </a:rPr>
              <a:t>Markéta Žáčková</a:t>
            </a:r>
          </a:p>
          <a:p>
            <a:pPr marL="0" indent="0">
              <a:buFont typeface="Arial" charset="0"/>
              <a:buNone/>
              <a:defRPr/>
            </a:pPr>
            <a:r>
              <a:rPr lang="cs-CZ" sz="2000" dirty="0"/>
              <a:t>k</a:t>
            </a:r>
            <a:r>
              <a:rPr lang="cs-CZ" sz="2000" dirty="0" smtClean="0"/>
              <a:t>onzultační hodiny: út 10–11h, pracovna č. 211, Rybářská 113/15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707540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s://upload.wikimedia.org/wikipedia/commons/0/06/Prior_Olomouc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Obdélník 4"/>
          <p:cNvSpPr>
            <a:spLocks noChangeArrowheads="1"/>
          </p:cNvSpPr>
          <p:nvPr/>
        </p:nvSpPr>
        <p:spPr bwMode="auto">
          <a:xfrm>
            <a:off x="0" y="2924175"/>
            <a:ext cx="9144000" cy="394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cs-CZ" altLang="en-US" sz="250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0" y="358771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smtClean="0">
                <a:solidFill>
                  <a:srgbClr val="FF0000"/>
                </a:solidFill>
              </a:rPr>
              <a:t>Problémy při stavbě obchodních domů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5028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 descr="https://upload.wikimedia.org/wikipedia/commons/5/5e/Prior_Olomou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5175"/>
            <a:ext cx="9144000" cy="505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Obdélník 5"/>
          <p:cNvSpPr>
            <a:spLocks noChangeArrowheads="1"/>
          </p:cNvSpPr>
          <p:nvPr/>
        </p:nvSpPr>
        <p:spPr bwMode="auto">
          <a:xfrm>
            <a:off x="-6350" y="5824538"/>
            <a:ext cx="64690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cs-CZ" altLang="en-US"/>
              <a:t>Jan Melichar, Obchodní dům Prior Olomouc, realizace: 1972–1982</a:t>
            </a:r>
          </a:p>
        </p:txBody>
      </p:sp>
    </p:spTree>
    <p:extLst>
      <p:ext uri="{BB962C8B-B14F-4D97-AF65-F5344CB8AC3E}">
        <p14:creationId xmlns:p14="http://schemas.microsoft.com/office/powerpoint/2010/main" val="35292011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s://upload.wikimedia.org/wikipedia/commons/thumb/3/35/Prior_Olomouc4.JPG/800px-Prior_Olomouc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8913" y="0"/>
            <a:ext cx="5145087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179512" y="5551785"/>
            <a:ext cx="26277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/>
              <a:t>Jan Melichar, </a:t>
            </a:r>
            <a:r>
              <a:rPr lang="cs-CZ" sz="1600" i="1" dirty="0" smtClean="0"/>
              <a:t>Prior Olomouc </a:t>
            </a:r>
            <a:r>
              <a:rPr lang="cs-CZ" sz="1600" dirty="0" smtClean="0"/>
              <a:t>(1973–1976 / 1979–1982)</a:t>
            </a:r>
          </a:p>
          <a:p>
            <a:r>
              <a:rPr lang="cs-CZ" sz="1600" dirty="0" smtClean="0"/>
              <a:t>Investiční náklad: 60.000.000,- Kčs</a:t>
            </a:r>
            <a:endParaRPr lang="en-US" sz="1600" dirty="0"/>
          </a:p>
        </p:txBody>
      </p:sp>
      <p:pic>
        <p:nvPicPr>
          <p:cNvPr id="4" name="Picture 2" descr="https://upload.wikimedia.org/wikipedia/commons/thumb/6/64/Prior_Olomouc1.JPG/800px-Prior_Olomouc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66408" cy="5157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23958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s://upload.wikimedia.org/wikipedia/commons/a/a8/Prior_Olomouc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75840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istorický snímek archeologického průzkumu v místě stavby olomouckého obchodního domu Prior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36525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913"/>
            <a:ext cx="9144000" cy="648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26852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050"/>
            <a:ext cx="9144000" cy="327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Obdélník 4"/>
          <p:cNvSpPr>
            <a:spLocks noChangeArrowheads="1"/>
          </p:cNvSpPr>
          <p:nvPr/>
        </p:nvSpPr>
        <p:spPr bwMode="auto">
          <a:xfrm>
            <a:off x="0" y="4221163"/>
            <a:ext cx="9144000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cs-CZ" altLang="en-US" sz="1600" dirty="0" smtClean="0"/>
          </a:p>
          <a:p>
            <a:r>
              <a:rPr lang="cs-CZ" altLang="en-US" sz="1600" dirty="0" smtClean="0"/>
              <a:t>léto</a:t>
            </a:r>
            <a:r>
              <a:rPr lang="cs-CZ" altLang="en-US" sz="1600" dirty="0"/>
              <a:t> 1973 – </a:t>
            </a:r>
            <a:r>
              <a:rPr lang="cs-CZ" altLang="en-US" sz="1600" b="1" dirty="0"/>
              <a:t>archeologický průzkum </a:t>
            </a:r>
            <a:r>
              <a:rPr lang="cs-CZ" altLang="en-US" sz="1600" dirty="0"/>
              <a:t>na </a:t>
            </a:r>
            <a:r>
              <a:rPr lang="cs-CZ" altLang="en-US" sz="1600" dirty="0" err="1"/>
              <a:t>Mořickém</a:t>
            </a:r>
            <a:r>
              <a:rPr lang="cs-CZ" altLang="en-US" sz="1600" dirty="0"/>
              <a:t> náměstí v Olomouci; předčasně ukončen na politický nátlak; vedoucí archeolog Josef Bláha byl po petici studentů – brigádníků Zdeňka </a:t>
            </a:r>
            <a:r>
              <a:rPr lang="cs-CZ" altLang="en-US" sz="1600" dirty="0" err="1"/>
              <a:t>Flašara</a:t>
            </a:r>
            <a:r>
              <a:rPr lang="cs-CZ" altLang="en-US" sz="1600" dirty="0"/>
              <a:t> a Radovana Prokeše za dokončení průzkumu ze dne na den odvolán; průzkum obnoven 1978–1979; kromě zbytků pravěkého a slovanského osídlení nalezeny mj. základy románské rotundy a pozůstatky patrně velmožského paláce</a:t>
            </a:r>
            <a:br>
              <a:rPr lang="cs-CZ" altLang="en-US" sz="1600" dirty="0"/>
            </a:br>
            <a:r>
              <a:rPr lang="cs-CZ" altLang="en-US" sz="1600" dirty="0"/>
              <a:t>z 11. st. – unikátní nález; do té doby v Olomouci nebyl odkryt žádný románský dům (naleziště o rozloze 1600 m2 ze dvou třetin zničeno stavbou OD Prior; cca 40 000 položek)</a:t>
            </a:r>
          </a:p>
        </p:txBody>
      </p:sp>
    </p:spTree>
    <p:extLst>
      <p:ext uri="{BB962C8B-B14F-4D97-AF65-F5344CB8AC3E}">
        <p14:creationId xmlns:p14="http://schemas.microsoft.com/office/powerpoint/2010/main" val="38362725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63" y="0"/>
            <a:ext cx="7308850" cy="686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20078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620688"/>
            <a:ext cx="7070397" cy="623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Obdélník 5"/>
          <p:cNvSpPr>
            <a:spLocks noChangeArrowheads="1"/>
          </p:cNvSpPr>
          <p:nvPr/>
        </p:nvSpPr>
        <p:spPr bwMode="auto">
          <a:xfrm>
            <a:off x="0" y="0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endParaRPr lang="cs-CZ" altLang="en-US" b="1" dirty="0" smtClean="0"/>
          </a:p>
          <a:p>
            <a:pPr algn="ctr"/>
            <a:r>
              <a:rPr lang="cs-CZ" altLang="en-US" b="1" dirty="0" smtClean="0"/>
              <a:t>Převoz </a:t>
            </a:r>
            <a:r>
              <a:rPr lang="cs-CZ" altLang="en-US" b="1" dirty="0"/>
              <a:t>podbetonovaných základů a zbytku románského domu do depozitáře  </a:t>
            </a:r>
          </a:p>
        </p:txBody>
      </p:sp>
    </p:spTree>
    <p:extLst>
      <p:ext uri="{BB962C8B-B14F-4D97-AF65-F5344CB8AC3E}">
        <p14:creationId xmlns:p14="http://schemas.microsoft.com/office/powerpoint/2010/main" val="14236735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931451" cy="3482837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5535" y="4039595"/>
            <a:ext cx="4139740" cy="2352424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73017"/>
            <a:ext cx="4931452" cy="328558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5535" y="1"/>
            <a:ext cx="2950841" cy="3928634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5005534" y="6489265"/>
            <a:ext cx="41397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2012: rekonstrukce, nyní Galerie </a:t>
            </a:r>
            <a:r>
              <a:rPr lang="cs-CZ" dirty="0" err="1" smtClean="0"/>
              <a:t>Moritz</a:t>
            </a:r>
            <a:r>
              <a:rPr lang="cs-CZ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22120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0"/>
            <a:ext cx="8810282" cy="6872020"/>
          </a:xfrm>
        </p:spPr>
      </p:pic>
      <p:sp>
        <p:nvSpPr>
          <p:cNvPr id="6" name="TextovéPole 5"/>
          <p:cNvSpPr txBox="1"/>
          <p:nvPr/>
        </p:nvSpPr>
        <p:spPr>
          <a:xfrm>
            <a:off x="0" y="764704"/>
            <a:ext cx="914400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cs-CZ" sz="8000" dirty="0" smtClean="0">
              <a:solidFill>
                <a:srgbClr val="FF0000"/>
              </a:solidFill>
            </a:endParaRPr>
          </a:p>
          <a:p>
            <a:pPr algn="ctr"/>
            <a:endParaRPr lang="cs-CZ" sz="8000" dirty="0">
              <a:solidFill>
                <a:srgbClr val="FF0000"/>
              </a:solidFill>
            </a:endParaRPr>
          </a:p>
          <a:p>
            <a:pPr algn="ctr"/>
            <a:endParaRPr lang="cs-CZ" sz="8000" dirty="0" smtClean="0">
              <a:solidFill>
                <a:srgbClr val="FF0000"/>
              </a:solidFill>
            </a:endParaRPr>
          </a:p>
          <a:p>
            <a:pPr algn="ctr"/>
            <a:endParaRPr lang="cs-CZ" sz="8000" dirty="0">
              <a:solidFill>
                <a:srgbClr val="FF0000"/>
              </a:solidFill>
            </a:endParaRPr>
          </a:p>
          <a:p>
            <a:pPr algn="ctr"/>
            <a:r>
              <a:rPr lang="cs-CZ" sz="8000" dirty="0" smtClean="0">
                <a:solidFill>
                  <a:srgbClr val="FF0000"/>
                </a:solidFill>
              </a:rPr>
              <a:t>Obchodní domy</a:t>
            </a:r>
            <a:endParaRPr lang="en-US" sz="8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03241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Pictu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0663"/>
            <a:ext cx="9144000" cy="608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3" name="Obdélník 2"/>
          <p:cNvSpPr>
            <a:spLocks noChangeArrowheads="1"/>
          </p:cNvSpPr>
          <p:nvPr/>
        </p:nvSpPr>
        <p:spPr bwMode="auto">
          <a:xfrm>
            <a:off x="0" y="6308725"/>
            <a:ext cx="91440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Růžena </a:t>
            </a:r>
            <a:r>
              <a:rPr lang="cs-CZ" altLang="cs-CZ" sz="1800" dirty="0" err="1"/>
              <a:t>Žertová</a:t>
            </a:r>
            <a:r>
              <a:rPr lang="cs-CZ" altLang="cs-CZ" sz="1800" dirty="0"/>
              <a:t> (*1932), </a:t>
            </a:r>
            <a:r>
              <a:rPr lang="cs-CZ" altLang="cs-CZ" sz="1800" dirty="0">
                <a:hlinkClick r:id="rId3"/>
              </a:rPr>
              <a:t>http://www.ruzenazertova.cz/</a:t>
            </a:r>
            <a:endParaRPr lang="cs-CZ" altLang="cs-CZ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005992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0"/>
            <a:ext cx="8435280" cy="1259632"/>
          </a:xfrm>
        </p:spPr>
        <p:txBody>
          <a:bodyPr>
            <a:noAutofit/>
          </a:bodyPr>
          <a:lstStyle/>
          <a:p>
            <a:r>
              <a:rPr lang="cs-CZ" sz="3200" b="1" dirty="0" smtClean="0"/>
              <a:t>OD Košice, Státní projektový ústav obchodu</a:t>
            </a:r>
            <a:r>
              <a:rPr lang="cs-CZ" sz="3600" dirty="0" smtClean="0"/>
              <a:t/>
            </a:r>
            <a:br>
              <a:rPr lang="cs-CZ" sz="3600" dirty="0" smtClean="0"/>
            </a:br>
            <a:r>
              <a:rPr lang="cs-CZ" sz="2400" dirty="0" smtClean="0"/>
              <a:t>(</a:t>
            </a:r>
            <a:r>
              <a:rPr lang="en-US" sz="2400" dirty="0" err="1" smtClean="0"/>
              <a:t>projekt</a:t>
            </a:r>
            <a:r>
              <a:rPr lang="en-US" sz="2400" dirty="0" smtClean="0"/>
              <a:t> 1960–</a:t>
            </a:r>
            <a:r>
              <a:rPr lang="cs-CZ" sz="2400" dirty="0" smtClean="0"/>
              <a:t>19</a:t>
            </a:r>
            <a:r>
              <a:rPr lang="en-US" sz="2400" dirty="0" smtClean="0"/>
              <a:t>64 </a:t>
            </a:r>
            <a:r>
              <a:rPr lang="en-US" sz="2400" dirty="0"/>
              <a:t>/ </a:t>
            </a:r>
            <a:r>
              <a:rPr lang="en-US" sz="2400" dirty="0" err="1"/>
              <a:t>realizace</a:t>
            </a:r>
            <a:r>
              <a:rPr lang="en-US" sz="2400" dirty="0"/>
              <a:t> </a:t>
            </a:r>
            <a:r>
              <a:rPr lang="en-US" sz="2400" dirty="0" smtClean="0"/>
              <a:t>1964–</a:t>
            </a:r>
            <a:r>
              <a:rPr lang="cs-CZ" sz="2400" dirty="0" smtClean="0"/>
              <a:t>19</a:t>
            </a:r>
            <a:r>
              <a:rPr lang="en-US" sz="2400" dirty="0" smtClean="0"/>
              <a:t>68</a:t>
            </a:r>
            <a:r>
              <a:rPr lang="cs-CZ" sz="2400" dirty="0" smtClean="0"/>
              <a:t>)</a:t>
            </a:r>
            <a:endParaRPr lang="en-US" sz="24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93370"/>
            <a:ext cx="8496944" cy="5664630"/>
          </a:xfrm>
        </p:spPr>
      </p:pic>
    </p:spTree>
    <p:extLst>
      <p:ext uri="{BB962C8B-B14F-4D97-AF65-F5344CB8AC3E}">
        <p14:creationId xmlns:p14="http://schemas.microsoft.com/office/powerpoint/2010/main" val="13369218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\\plant\produkce\04.zertova\22.Zertova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3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79" name="Obdélník 3"/>
          <p:cNvSpPr>
            <a:spLocks noChangeArrowheads="1"/>
          </p:cNvSpPr>
          <p:nvPr/>
        </p:nvSpPr>
        <p:spPr bwMode="auto">
          <a:xfrm>
            <a:off x="0" y="6191250"/>
            <a:ext cx="9144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>
                <a:solidFill>
                  <a:schemeClr val="bg1"/>
                </a:solidFill>
                <a:latin typeface="Arial" charset="0"/>
              </a:rPr>
              <a:t>Obchodní dům PRIOR, Košice, investor: OD PRIOR, Gen. ředitelství Bratislava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>
                <a:solidFill>
                  <a:schemeClr val="bg1"/>
                </a:solidFill>
                <a:latin typeface="Arial" charset="0"/>
              </a:rPr>
              <a:t>projektová organizace: Státní projektový ústav obchodu, Brno, realizace: 1964–1968</a:t>
            </a:r>
          </a:p>
        </p:txBody>
      </p:sp>
    </p:spTree>
    <p:extLst>
      <p:ext uri="{BB962C8B-B14F-4D97-AF65-F5344CB8AC3E}">
        <p14:creationId xmlns:p14="http://schemas.microsoft.com/office/powerpoint/2010/main" val="14146309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\\plant\produkce\04.zertova\23.Zertova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0"/>
            <a:ext cx="5160962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7" y="0"/>
            <a:ext cx="3632074" cy="2864036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5436097" y="2996952"/>
            <a:ext cx="363207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300" dirty="0" smtClean="0"/>
              <a:t>Průběh asanačních prací pro uvolnění staveniště</a:t>
            </a:r>
            <a:endParaRPr lang="en-US" sz="13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3789039"/>
            <a:ext cx="3198219" cy="226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8553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09" y="280009"/>
            <a:ext cx="9160207" cy="6167875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49823" y="6453336"/>
            <a:ext cx="43924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/>
              <a:t>Vánoce 1973 v košickém Prioru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7584050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cs-CZ" sz="3100" b="1" dirty="0" smtClean="0"/>
              <a:t>Obchodní dům DODO Jednota </a:t>
            </a:r>
            <a:r>
              <a:rPr lang="cs-CZ" sz="3100" b="1" dirty="0" err="1" smtClean="0"/>
              <a:t>s.d</a:t>
            </a:r>
            <a:r>
              <a:rPr lang="cs-CZ" sz="3100" b="1" dirty="0" smtClean="0"/>
              <a:t>., Michalovce </a:t>
            </a:r>
            <a:br>
              <a:rPr lang="cs-CZ" sz="3100" b="1" dirty="0" smtClean="0"/>
            </a:br>
            <a:r>
              <a:rPr lang="cs-CZ" sz="3100" dirty="0" smtClean="0"/>
              <a:t>(projekt 1964–1968 / realizace 1969–1973)</a:t>
            </a:r>
            <a:endParaRPr lang="cs-CZ" sz="3100" dirty="0"/>
          </a:p>
        </p:txBody>
      </p:sp>
      <p:pic>
        <p:nvPicPr>
          <p:cNvPr id="276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124744"/>
            <a:ext cx="3886735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2" name="Picture 4" descr="DSC09503"/>
          <p:cNvPicPr>
            <a:picLocks noChangeAspect="1" noChangeArrowheads="1"/>
          </p:cNvPicPr>
          <p:nvPr/>
        </p:nvPicPr>
        <p:blipFill>
          <a:blip r:embed="rId3" cstate="print">
            <a:lum bright="6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271" y="1124744"/>
            <a:ext cx="4795285" cy="2764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71" y="3940679"/>
            <a:ext cx="4795285" cy="2843926"/>
          </a:xfrm>
          <a:prstGeom prst="rect">
            <a:avLst/>
          </a:prstGeom>
        </p:spPr>
      </p:pic>
      <p:pic>
        <p:nvPicPr>
          <p:cNvPr id="27653" name="Picture 5" descr="DSC0002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649" y="3940678"/>
            <a:ext cx="3812913" cy="2512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72028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46856" y="116632"/>
            <a:ext cx="8229600" cy="994122"/>
          </a:xfrm>
        </p:spPr>
        <p:txBody>
          <a:bodyPr>
            <a:normAutofit fontScale="90000"/>
          </a:bodyPr>
          <a:lstStyle/>
          <a:p>
            <a:r>
              <a:rPr lang="cs-CZ" sz="3600" b="1" dirty="0" smtClean="0"/>
              <a:t/>
            </a:r>
            <a:br>
              <a:rPr lang="cs-CZ" sz="3600" b="1" dirty="0" smtClean="0"/>
            </a:br>
            <a:r>
              <a:rPr lang="cs-CZ" sz="3100" b="1" dirty="0" smtClean="0"/>
              <a:t>Obchodní dům Labe, Ústí nad Labem </a:t>
            </a:r>
            <a:br>
              <a:rPr lang="cs-CZ" sz="3100" b="1" dirty="0" smtClean="0"/>
            </a:br>
            <a:r>
              <a:rPr lang="cs-CZ" sz="3100" dirty="0" smtClean="0"/>
              <a:t>(projekt 1965–1969, realizace 1969–1974)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24744"/>
            <a:ext cx="8621438" cy="5733256"/>
          </a:xfrm>
        </p:spPr>
      </p:pic>
      <p:sp>
        <p:nvSpPr>
          <p:cNvPr id="8" name="TextovéPole 7"/>
          <p:cNvSpPr txBox="1"/>
          <p:nvPr/>
        </p:nvSpPr>
        <p:spPr>
          <a:xfrm>
            <a:off x="5292080" y="1281222"/>
            <a:ext cx="3384376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chemeClr val="bg1"/>
                </a:solidFill>
              </a:rPr>
              <a:t>Výstavba: 93 mil. Kč</a:t>
            </a:r>
          </a:p>
          <a:p>
            <a:r>
              <a:rPr lang="cs-CZ" b="1" dirty="0" smtClean="0">
                <a:solidFill>
                  <a:schemeClr val="bg1"/>
                </a:solidFill>
              </a:rPr>
              <a:t>Investor: Lidové spotřební družstvo Jednota. </a:t>
            </a:r>
          </a:p>
          <a:p>
            <a:r>
              <a:rPr lang="cs-CZ" b="1" dirty="0" smtClean="0">
                <a:solidFill>
                  <a:schemeClr val="bg1"/>
                </a:solidFill>
              </a:rPr>
              <a:t>Od roku 1995 vlastníkem a provozovatelem  společnost </a:t>
            </a:r>
          </a:p>
          <a:p>
            <a:r>
              <a:rPr lang="cs-CZ" b="1" dirty="0" smtClean="0">
                <a:solidFill>
                  <a:schemeClr val="bg1"/>
                </a:solidFill>
              </a:rPr>
              <a:t>7. obchodní.</a:t>
            </a:r>
          </a:p>
          <a:p>
            <a:r>
              <a:rPr lang="cs-CZ" b="1" dirty="0" smtClean="0">
                <a:solidFill>
                  <a:schemeClr val="bg1"/>
                </a:solidFill>
              </a:rPr>
              <a:t>Rozvlněný profil fasády odkazuje k řece Labi</a:t>
            </a:r>
          </a:p>
          <a:p>
            <a:r>
              <a:rPr lang="cs-CZ" b="1" dirty="0" smtClean="0">
                <a:solidFill>
                  <a:schemeClr val="bg1"/>
                </a:solidFill>
              </a:rPr>
              <a:t>Původně plášť pokrývala vrstva eloxovaného hliníku, který měl evokovat odlesky na vodní hladině řeky a současně odolat tehdejšímu agresivnímu ovzduší. Hliník zoxidoval, dnes se plášť natírá stříbřenkou.</a:t>
            </a:r>
          </a:p>
          <a:p>
            <a:endParaRPr lang="cs-CZ" b="1" dirty="0" smtClean="0">
              <a:solidFill>
                <a:schemeClr val="bg1"/>
              </a:solidFill>
            </a:endParaRPr>
          </a:p>
          <a:p>
            <a:r>
              <a:rPr lang="cs-CZ" b="1" dirty="0" smtClean="0">
                <a:solidFill>
                  <a:schemeClr val="bg1"/>
                </a:solidFill>
              </a:rPr>
              <a:t>V obchodním domě sídlí 65 nájemců, ještě na konci 90. let jich bylo 110. Provoz Labe je navzdory tomu stále ziskový</a:t>
            </a:r>
            <a:r>
              <a:rPr lang="en-US" b="1" dirty="0" smtClean="0">
                <a:solidFill>
                  <a:schemeClr val="bg1"/>
                </a:solidFill>
              </a:rPr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05689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\\plant\produkce\04.zertova\19.Zertova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0"/>
            <a:ext cx="90360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1" name="Obdélník 3"/>
          <p:cNvSpPr>
            <a:spLocks noChangeArrowheads="1"/>
          </p:cNvSpPr>
          <p:nvPr/>
        </p:nvSpPr>
        <p:spPr bwMode="auto">
          <a:xfrm>
            <a:off x="63500" y="6300788"/>
            <a:ext cx="89725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>
                <a:solidFill>
                  <a:schemeClr val="bg1"/>
                </a:solidFill>
                <a:latin typeface="Arial" charset="0"/>
              </a:rPr>
              <a:t>Obchodní dům LABE, Ústí nad Labem, investor: Jednota, Ústí nad Labem, projektová organizace: Státní projektový ústav obchodu, realizace: 1969–1973</a:t>
            </a:r>
          </a:p>
        </p:txBody>
      </p:sp>
    </p:spTree>
    <p:extLst>
      <p:ext uri="{BB962C8B-B14F-4D97-AF65-F5344CB8AC3E}">
        <p14:creationId xmlns:p14="http://schemas.microsoft.com/office/powerpoint/2010/main" val="23800479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\\plant\produkce\04.zertova\20.Zertova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256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35496" y="6255974"/>
            <a:ext cx="91085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Hliníkový obklad fasády, pilovité řazení (skulpturální členění)</a:t>
            </a:r>
          </a:p>
          <a:p>
            <a:r>
              <a:rPr lang="cs-CZ" dirty="0" smtClean="0"/>
              <a:t>Plasticita a barevnost fasády + výtvarné prvky: </a:t>
            </a:r>
            <a:r>
              <a:rPr lang="cs-CZ" b="1" dirty="0" smtClean="0"/>
              <a:t>motiv vody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9694457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62"/>
            <a:ext cx="5472609" cy="4104456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8" y="4221088"/>
            <a:ext cx="3941292" cy="2636912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5580112" y="188640"/>
            <a:ext cx="3456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Karel </a:t>
            </a:r>
            <a:r>
              <a:rPr lang="cs-CZ" dirty="0" err="1" smtClean="0"/>
              <a:t>Kronych</a:t>
            </a:r>
            <a:r>
              <a:rPr lang="cs-CZ" dirty="0" smtClean="0"/>
              <a:t>, </a:t>
            </a:r>
            <a:r>
              <a:rPr lang="cs-CZ" i="1" dirty="0" smtClean="0"/>
              <a:t>Labe</a:t>
            </a:r>
            <a:r>
              <a:rPr lang="cs-CZ" dirty="0" smtClean="0"/>
              <a:t> (1973), keramika, beton</a:t>
            </a:r>
            <a:endParaRPr lang="en-US" dirty="0"/>
          </a:p>
        </p:txBody>
      </p:sp>
      <p:sp>
        <p:nvSpPr>
          <p:cNvPr id="8" name="TextovéPole 7"/>
          <p:cNvSpPr txBox="1"/>
          <p:nvPr/>
        </p:nvSpPr>
        <p:spPr>
          <a:xfrm>
            <a:off x="4067944" y="6021288"/>
            <a:ext cx="4968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Plastika ve tvaru vodního květu: autor nezjištěn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34712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\\plant\produkce\04.zertova\21.Zertova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1505"/>
            <a:ext cx="9144000" cy="6537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16799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78098"/>
          </a:xfrm>
        </p:spPr>
        <p:txBody>
          <a:bodyPr>
            <a:normAutofit/>
          </a:bodyPr>
          <a:lstStyle/>
          <a:p>
            <a:r>
              <a:rPr lang="cs-CZ" sz="2400" b="1" dirty="0" smtClean="0"/>
              <a:t>Růžena </a:t>
            </a:r>
            <a:r>
              <a:rPr lang="cs-CZ" sz="2400" b="1" dirty="0" err="1" smtClean="0"/>
              <a:t>Žertová</a:t>
            </a:r>
            <a:r>
              <a:rPr lang="cs-CZ" sz="2400" b="1" dirty="0" smtClean="0"/>
              <a:t> </a:t>
            </a:r>
            <a:r>
              <a:rPr lang="cs-CZ" altLang="cs-CZ" sz="2400" dirty="0" smtClean="0"/>
              <a:t>(*1932, Ostrava)</a:t>
            </a:r>
            <a:r>
              <a:rPr lang="cs-CZ" sz="2400" dirty="0" smtClean="0"/>
              <a:t> </a:t>
            </a:r>
            <a:endParaRPr lang="en-US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39552" y="692696"/>
            <a:ext cx="8229600" cy="5976664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cs-CZ" sz="6000" b="1" dirty="0" smtClean="0"/>
              <a:t>1945–1951: </a:t>
            </a:r>
            <a:r>
              <a:rPr lang="cs-CZ" sz="6000" dirty="0" smtClean="0"/>
              <a:t>gymnázium ve Frýdku-Místku</a:t>
            </a:r>
          </a:p>
          <a:p>
            <a:pPr marL="0" indent="0">
              <a:buNone/>
            </a:pPr>
            <a:endParaRPr lang="cs-CZ" sz="6000" b="1" dirty="0" smtClean="0"/>
          </a:p>
          <a:p>
            <a:pPr marL="0" indent="0">
              <a:buNone/>
            </a:pPr>
            <a:r>
              <a:rPr lang="cs-CZ" sz="6000" b="1" dirty="0" smtClean="0"/>
              <a:t>1951: </a:t>
            </a:r>
            <a:r>
              <a:rPr lang="cs-CZ" sz="6000" dirty="0" smtClean="0"/>
              <a:t>studium architektury na Fakultě stavební ČVUT v Praze a VŠUP v Praze</a:t>
            </a:r>
          </a:p>
          <a:p>
            <a:pPr marL="0" indent="0">
              <a:buNone/>
            </a:pPr>
            <a:endParaRPr lang="cs-CZ" sz="6000" b="1" dirty="0" smtClean="0"/>
          </a:p>
          <a:p>
            <a:pPr marL="0" indent="0">
              <a:buNone/>
            </a:pPr>
            <a:r>
              <a:rPr lang="cs-CZ" sz="6000" b="1" dirty="0" smtClean="0"/>
              <a:t>1952–1957: </a:t>
            </a:r>
            <a:r>
              <a:rPr lang="cs-CZ" sz="6000" dirty="0" smtClean="0"/>
              <a:t>přestup na Fakultu architektury a pozemního stavitelství Vysoké školy stavitelství v Brně (od r. 1956 pak Vysoké učení technické v Brně); ateliér Bedřicha Rozehnala </a:t>
            </a:r>
            <a:br>
              <a:rPr lang="cs-CZ" sz="6000" dirty="0" smtClean="0"/>
            </a:br>
            <a:endParaRPr lang="cs-CZ" sz="6000" dirty="0" smtClean="0"/>
          </a:p>
          <a:p>
            <a:pPr marL="0" indent="0">
              <a:buNone/>
            </a:pPr>
            <a:r>
              <a:rPr lang="cs-CZ" sz="6000" b="1" dirty="0" smtClean="0"/>
              <a:t>1957: </a:t>
            </a:r>
            <a:r>
              <a:rPr lang="cs-CZ" sz="6000" dirty="0" smtClean="0"/>
              <a:t>příprava na přijímací zkoušky na scénografii k Františku </a:t>
            </a:r>
            <a:r>
              <a:rPr lang="cs-CZ" sz="6000" dirty="0" err="1" smtClean="0"/>
              <a:t>Trösterovi</a:t>
            </a:r>
            <a:r>
              <a:rPr lang="cs-CZ" sz="6000" dirty="0" smtClean="0"/>
              <a:t> na Divadelní fakultu AVU v Praze</a:t>
            </a:r>
          </a:p>
          <a:p>
            <a:pPr marL="0" indent="0">
              <a:buNone/>
            </a:pPr>
            <a:endParaRPr lang="cs-CZ" sz="6000" b="1" dirty="0" smtClean="0"/>
          </a:p>
          <a:p>
            <a:pPr marL="0" indent="0">
              <a:buNone/>
            </a:pPr>
            <a:r>
              <a:rPr lang="cs-CZ" sz="6000" b="1" dirty="0" smtClean="0"/>
              <a:t>1957: </a:t>
            </a:r>
            <a:r>
              <a:rPr lang="cs-CZ" sz="6000" dirty="0" smtClean="0"/>
              <a:t>po absolutoriu dostává pracovní umístěnku do </a:t>
            </a:r>
            <a:r>
              <a:rPr lang="cs-CZ" sz="6000" b="1" dirty="0" smtClean="0"/>
              <a:t>ostravského </a:t>
            </a:r>
            <a:r>
              <a:rPr lang="cs-CZ" sz="6000" b="1" dirty="0" err="1" smtClean="0"/>
              <a:t>Stavoprojektu</a:t>
            </a:r>
            <a:r>
              <a:rPr lang="cs-CZ" sz="6000" dirty="0" smtClean="0"/>
              <a:t>; ředitel Josef Kempný ji však odmítá uvolňovat k dalšímu studiu; </a:t>
            </a:r>
            <a:r>
              <a:rPr lang="cs-CZ" sz="6000" dirty="0" err="1" smtClean="0"/>
              <a:t>Žertová</a:t>
            </a:r>
            <a:r>
              <a:rPr lang="cs-CZ" sz="6000" dirty="0" smtClean="0"/>
              <a:t> se </a:t>
            </a:r>
            <a:r>
              <a:rPr lang="cs-CZ" sz="6000" b="1" dirty="0" smtClean="0"/>
              <a:t>DAMU vzdává</a:t>
            </a:r>
            <a:r>
              <a:rPr lang="cs-CZ" sz="6000" dirty="0" smtClean="0"/>
              <a:t>, do </a:t>
            </a:r>
            <a:r>
              <a:rPr lang="cs-CZ" sz="6000" dirty="0" err="1" smtClean="0"/>
              <a:t>Stavoprojektu</a:t>
            </a:r>
            <a:r>
              <a:rPr lang="cs-CZ" sz="6000" dirty="0" smtClean="0"/>
              <a:t> ale nenastupuje a zůstává několik měsíců </a:t>
            </a:r>
            <a:r>
              <a:rPr lang="cs-CZ" sz="6000" b="1" dirty="0" smtClean="0"/>
              <a:t>bez zaměstnání</a:t>
            </a:r>
            <a:r>
              <a:rPr lang="cs-CZ" sz="6000" dirty="0" smtClean="0"/>
              <a:t>,</a:t>
            </a:r>
            <a:br>
              <a:rPr lang="cs-CZ" sz="6000" dirty="0" smtClean="0"/>
            </a:br>
            <a:r>
              <a:rPr lang="cs-CZ" sz="6000" dirty="0" smtClean="0"/>
              <a:t>na podzim ji přijímá Zdeněk Řihák do </a:t>
            </a:r>
            <a:r>
              <a:rPr lang="cs-CZ" sz="6000" b="1" dirty="0" err="1" smtClean="0"/>
              <a:t>Potravinoprojektu</a:t>
            </a:r>
            <a:r>
              <a:rPr lang="cs-CZ" sz="6000" dirty="0" smtClean="0"/>
              <a:t> v Brně, po stranických prověrkách má nastoupit jako </a:t>
            </a:r>
            <a:r>
              <a:rPr lang="cs-CZ" sz="6000" b="1" dirty="0" smtClean="0"/>
              <a:t>dělnice do Pozemních staveb</a:t>
            </a:r>
            <a:r>
              <a:rPr lang="cs-CZ" sz="6000" dirty="0" smtClean="0"/>
              <a:t>; po intervenci ředitele </a:t>
            </a:r>
            <a:r>
              <a:rPr lang="cs-CZ" sz="6000" dirty="0" err="1" smtClean="0"/>
              <a:t>Potravinoprojektu</a:t>
            </a:r>
            <a:r>
              <a:rPr lang="cs-CZ" sz="6000" dirty="0" smtClean="0"/>
              <a:t> Zdeňka Jiřičky zde </a:t>
            </a:r>
            <a:r>
              <a:rPr lang="cs-CZ" sz="6000" b="1" dirty="0" smtClean="0"/>
              <a:t>nakonec zůstává </a:t>
            </a:r>
            <a:r>
              <a:rPr lang="cs-CZ" sz="6000" dirty="0" smtClean="0"/>
              <a:t/>
            </a:r>
            <a:br>
              <a:rPr lang="cs-CZ" sz="6000" dirty="0" smtClean="0"/>
            </a:br>
            <a:endParaRPr lang="cs-CZ" sz="6000" dirty="0" smtClean="0"/>
          </a:p>
          <a:p>
            <a:pPr marL="0" indent="0">
              <a:buNone/>
            </a:pPr>
            <a:r>
              <a:rPr lang="cs-CZ" sz="6000" b="1" dirty="0" smtClean="0"/>
              <a:t>1960: </a:t>
            </a:r>
            <a:r>
              <a:rPr lang="cs-CZ" sz="6000" dirty="0" smtClean="0"/>
              <a:t>přechází do </a:t>
            </a:r>
            <a:r>
              <a:rPr lang="cs-CZ" sz="6000" b="1" dirty="0" smtClean="0"/>
              <a:t>Státního projektového ústavu obchodu </a:t>
            </a:r>
            <a:r>
              <a:rPr lang="cs-CZ" sz="6000" dirty="0" smtClean="0"/>
              <a:t>Brno (SPÚO), kde pracuje do roku 1983; zde poznává životního partnera Igora Svobodu</a:t>
            </a:r>
          </a:p>
          <a:p>
            <a:pPr marL="0" indent="0">
              <a:buNone/>
            </a:pPr>
            <a:endParaRPr lang="cs-CZ" sz="6000" b="1" dirty="0" smtClean="0"/>
          </a:p>
          <a:p>
            <a:pPr marL="0" indent="0">
              <a:buNone/>
            </a:pPr>
            <a:r>
              <a:rPr lang="cs-CZ" sz="6000" b="1" dirty="0" smtClean="0"/>
              <a:t>1966: </a:t>
            </a:r>
            <a:r>
              <a:rPr lang="cs-CZ" sz="6000" dirty="0" err="1" smtClean="0"/>
              <a:t>Žertová</a:t>
            </a:r>
            <a:r>
              <a:rPr lang="cs-CZ" sz="6000" dirty="0" smtClean="0"/>
              <a:t> a Svoboda jedou do Velké Británie za Ernstem Wiesnerem, jemuž v Liverpoolu předávají materiály pro výstavu věnovanou Bedřichu Rozehnalovi; podle původního plánu zde chtějí zůstat, kvůli nemoci otce </a:t>
            </a:r>
            <a:r>
              <a:rPr lang="cs-CZ" sz="6000" dirty="0" err="1" smtClean="0"/>
              <a:t>Žertové</a:t>
            </a:r>
            <a:r>
              <a:rPr lang="cs-CZ" sz="6000" dirty="0" smtClean="0"/>
              <a:t> se však vracejí do Československa </a:t>
            </a:r>
            <a:br>
              <a:rPr lang="cs-CZ" sz="6000" dirty="0" smtClean="0"/>
            </a:br>
            <a:r>
              <a:rPr lang="cs-CZ" sz="6000" dirty="0" smtClean="0"/>
              <a:t/>
            </a:r>
            <a:br>
              <a:rPr lang="cs-CZ" sz="6000" dirty="0" smtClean="0"/>
            </a:br>
            <a:r>
              <a:rPr lang="cs-CZ" sz="6000" b="1" dirty="0" smtClean="0"/>
              <a:t>1968: </a:t>
            </a:r>
            <a:r>
              <a:rPr lang="cs-CZ" sz="6000" dirty="0" err="1" smtClean="0"/>
              <a:t>Žertová</a:t>
            </a:r>
            <a:r>
              <a:rPr lang="cs-CZ" sz="6000" dirty="0" smtClean="0"/>
              <a:t> se Svobodou plánují emigraci do Švýcarska, hranice jsou však zavřeny dřív než stihnou odjet </a:t>
            </a:r>
            <a:br>
              <a:rPr lang="cs-CZ" sz="6000" dirty="0" smtClean="0"/>
            </a:br>
            <a:r>
              <a:rPr lang="cs-CZ" sz="6000" dirty="0" smtClean="0"/>
              <a:t/>
            </a:r>
            <a:br>
              <a:rPr lang="cs-CZ" sz="6000" dirty="0" smtClean="0"/>
            </a:br>
            <a:r>
              <a:rPr lang="cs-CZ" sz="6000" b="1" dirty="0" smtClean="0"/>
              <a:t>1969: </a:t>
            </a:r>
            <a:r>
              <a:rPr lang="cs-CZ" sz="6000" dirty="0" err="1" smtClean="0"/>
              <a:t>Žertová</a:t>
            </a:r>
            <a:r>
              <a:rPr lang="cs-CZ" sz="6000" dirty="0" smtClean="0"/>
              <a:t> členkou poroty posuzující veřejnou soutěž na obchodní dům na náměstí Republiky v Praze (budoucí OD Kotva); vítězové: manželé </a:t>
            </a:r>
            <a:r>
              <a:rPr lang="cs-CZ" sz="6000" dirty="0" err="1" smtClean="0"/>
              <a:t>Machoninovi</a:t>
            </a:r>
            <a:endParaRPr lang="cs-CZ" sz="6000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57718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146291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19" y="4295207"/>
            <a:ext cx="3863779" cy="2564904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72219"/>
            <a:ext cx="3655760" cy="2585781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7715698" y="4295207"/>
            <a:ext cx="139280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/>
              <a:t>Vlevo: původní interiér kanceláře</a:t>
            </a:r>
          </a:p>
          <a:p>
            <a:endParaRPr lang="cs-CZ" sz="1400" dirty="0"/>
          </a:p>
          <a:p>
            <a:r>
              <a:rPr lang="cs-CZ" sz="1400" dirty="0" smtClean="0"/>
              <a:t>Vpravo: pohled ze střechy obchodního domu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8946986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100" b="1" dirty="0" smtClean="0"/>
              <a:t>OD Jihlava: soutěž 1967–1968 </a:t>
            </a:r>
            <a:br>
              <a:rPr lang="cs-CZ" sz="3100" b="1" dirty="0" smtClean="0"/>
            </a:br>
            <a:r>
              <a:rPr lang="cs-CZ" sz="3100" dirty="0" smtClean="0"/>
              <a:t>(vnitropodniková soutěž)</a:t>
            </a:r>
            <a:endParaRPr lang="en-US" sz="3100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210" y="1628800"/>
            <a:ext cx="8659582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364507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imgs.idnes.cz/igcechy/A060224_TOM_JIHLAVA1N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5150"/>
            <a:ext cx="9144000" cy="560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Obdélník 4"/>
          <p:cNvSpPr>
            <a:spLocks noChangeArrowheads="1"/>
          </p:cNvSpPr>
          <p:nvPr/>
        </p:nvSpPr>
        <p:spPr bwMode="auto">
          <a:xfrm>
            <a:off x="0" y="6156325"/>
            <a:ext cx="49434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cs-CZ" altLang="en-US"/>
              <a:t> Jihlava, náměstí Františka Josefa, kolem roku 1911</a:t>
            </a:r>
          </a:p>
        </p:txBody>
      </p:sp>
    </p:spTree>
    <p:extLst>
      <p:ext uri="{BB962C8B-B14F-4D97-AF65-F5344CB8AC3E}">
        <p14:creationId xmlns:p14="http://schemas.microsoft.com/office/powerpoint/2010/main" val="7667120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zanikleobce.cz/detail_img.php?i=2344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575" y="0"/>
            <a:ext cx="6442075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Obdélník 3"/>
          <p:cNvSpPr>
            <a:spLocks noChangeArrowheads="1"/>
          </p:cNvSpPr>
          <p:nvPr/>
        </p:nvSpPr>
        <p:spPr bwMode="auto">
          <a:xfrm>
            <a:off x="0" y="-26988"/>
            <a:ext cx="9144000" cy="36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cs-CZ" altLang="en-US"/>
              <a:t> </a:t>
            </a:r>
            <a:r>
              <a:rPr lang="cs-CZ" altLang="en-US" b="1">
                <a:solidFill>
                  <a:schemeClr val="bg1"/>
                </a:solidFill>
              </a:rPr>
              <a:t>Jihlava, náměstí Míru, počátek 70. let, před demolicí špalíčku</a:t>
            </a:r>
          </a:p>
        </p:txBody>
      </p:sp>
    </p:spTree>
    <p:extLst>
      <p:ext uri="{BB962C8B-B14F-4D97-AF65-F5344CB8AC3E}">
        <p14:creationId xmlns:p14="http://schemas.microsoft.com/office/powerpoint/2010/main" val="274144870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imgs.idnes.cz/igcechy/A060223_TOM_1974_JIHLAVA_V_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4225" y="892175"/>
            <a:ext cx="3865563" cy="256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63" y="882650"/>
            <a:ext cx="4208462" cy="254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Obdélník 5"/>
          <p:cNvSpPr>
            <a:spLocks noChangeArrowheads="1"/>
          </p:cNvSpPr>
          <p:nvPr/>
        </p:nvSpPr>
        <p:spPr bwMode="auto">
          <a:xfrm>
            <a:off x="-4763" y="6453188"/>
            <a:ext cx="91487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cs-CZ" altLang="en-US"/>
              <a:t>Jihlavský špalíček – soubor historických domů zvaný </a:t>
            </a:r>
            <a:r>
              <a:rPr lang="cs-CZ" altLang="en-US" i="1"/>
              <a:t>Krecl</a:t>
            </a:r>
            <a:r>
              <a:rPr lang="cs-CZ" altLang="en-US"/>
              <a:t>; první odstřel: v noci 23. 4. 1974</a:t>
            </a:r>
          </a:p>
        </p:txBody>
      </p:sp>
      <p:pic>
        <p:nvPicPr>
          <p:cNvPr id="4101" name="Picture 4" descr="http://imgs.idnes.cz/igcechy/A060223_TOM_1975_JIHLAVA_V_V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63" y="3548063"/>
            <a:ext cx="4189412" cy="292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 descr="http://imgs.idnes.cz/igcechy/A060223_TOM_JIHLAVA_1974_1V_V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4225" y="3548063"/>
            <a:ext cx="4294188" cy="288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436591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imgs.idnes.cz/igcechy/A060224_TOM_JIHLAVA_2N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0"/>
            <a:ext cx="8677275" cy="686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Obdélník 4"/>
          <p:cNvSpPr>
            <a:spLocks noChangeArrowheads="1"/>
          </p:cNvSpPr>
          <p:nvPr/>
        </p:nvSpPr>
        <p:spPr bwMode="auto">
          <a:xfrm>
            <a:off x="-36513" y="34925"/>
            <a:ext cx="9180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cs-CZ" altLang="en-US"/>
              <a:t>Výstavba obchodního domu Prior Jihlava podle projektu architekta Zdeňka Sklepka</a:t>
            </a:r>
          </a:p>
        </p:txBody>
      </p:sp>
    </p:spTree>
    <p:extLst>
      <p:ext uri="{BB962C8B-B14F-4D97-AF65-F5344CB8AC3E}">
        <p14:creationId xmlns:p14="http://schemas.microsoft.com/office/powerpoint/2010/main" val="12521118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Obchodní dům na náměstí v Jihlavě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36525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4" descr="Obchodní dům na náměstí v Jihlavě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15875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6" descr="http://i.lidovky.cz/10/022/lnorg/GLU31402b_Prior_jihlava_0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538" y="3429000"/>
            <a:ext cx="51435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8" descr="http://i.lidovky.cz/10/022/lnorg/GLU31402a_Prior_jihlava_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538" y="9525"/>
            <a:ext cx="5145087" cy="33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447414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150"/>
            <a:ext cx="9144000" cy="555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Obdélník 4"/>
          <p:cNvSpPr>
            <a:spLocks noChangeArrowheads="1"/>
          </p:cNvSpPr>
          <p:nvPr/>
        </p:nvSpPr>
        <p:spPr bwMode="auto">
          <a:xfrm>
            <a:off x="0" y="6253163"/>
            <a:ext cx="78613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cs-CZ" altLang="en-US"/>
              <a:t> Zdeněk Sklepek, Obchodní dům Prior Jihlava, realizace: 1978–1983, současný stav</a:t>
            </a:r>
          </a:p>
        </p:txBody>
      </p:sp>
    </p:spTree>
    <p:extLst>
      <p:ext uri="{BB962C8B-B14F-4D97-AF65-F5344CB8AC3E}">
        <p14:creationId xmlns:p14="http://schemas.microsoft.com/office/powerpoint/2010/main" val="324673112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Poškozený reliéf traktoristy na severním průčelí obchodního domu Prior v Jihlavě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36525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4" descr="Poškozený reliéf traktoristy na severním průčelí obchodního domu Prior v Jihlavě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15875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6" descr="Poškozený reliéf traktoristy na severním průčelí obchodního domu Prior v Jihlavě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168275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8" descr="Poškozený reliéf traktoristy na severním průčelí obchodního domu Prior v Jihlavě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320675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11" descr="C:\Users\xazackova\Pictures\Jihlava_01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3375"/>
            <a:ext cx="9144000" cy="560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9" name="Obdélník 3"/>
          <p:cNvSpPr>
            <a:spLocks noChangeArrowheads="1"/>
          </p:cNvSpPr>
          <p:nvPr/>
        </p:nvSpPr>
        <p:spPr bwMode="auto">
          <a:xfrm>
            <a:off x="0" y="5951538"/>
            <a:ext cx="9144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cs-CZ" altLang="en-US" i="1"/>
              <a:t>„Z bílého jihlavského stříbra králové čeští razívali lva, dnes dělníci a lidé na traktorech říkají s láskou: Naše Jihlava.“</a:t>
            </a:r>
          </a:p>
        </p:txBody>
      </p:sp>
    </p:spTree>
    <p:extLst>
      <p:ext uri="{BB962C8B-B14F-4D97-AF65-F5344CB8AC3E}">
        <p14:creationId xmlns:p14="http://schemas.microsoft.com/office/powerpoint/2010/main" val="267369865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7388"/>
            <a:ext cx="9144000" cy="554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Obdélník 1"/>
          <p:cNvSpPr>
            <a:spLocks noChangeArrowheads="1"/>
          </p:cNvSpPr>
          <p:nvPr/>
        </p:nvSpPr>
        <p:spPr bwMode="auto">
          <a:xfrm>
            <a:off x="-6350" y="6308725"/>
            <a:ext cx="72342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cs-CZ" altLang="en-US"/>
              <a:t>Růžena Žertová, Obchodní dům Prior Jihlava, studie, pohled západní, 1968</a:t>
            </a:r>
          </a:p>
        </p:txBody>
      </p:sp>
    </p:spTree>
    <p:extLst>
      <p:ext uri="{BB962C8B-B14F-4D97-AF65-F5344CB8AC3E}">
        <p14:creationId xmlns:p14="http://schemas.microsoft.com/office/powerpoint/2010/main" val="23301949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88640"/>
            <a:ext cx="8640960" cy="662473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1400" b="1" dirty="0" smtClean="0"/>
              <a:t>1972: </a:t>
            </a:r>
            <a:r>
              <a:rPr lang="cs-CZ" sz="1400" dirty="0" smtClean="0"/>
              <a:t>RŽ začíná navrhovat bižuterii; od roku 1975 navrhuje a vyrábí svítidla, která jsou distribuována prostřednictvím prodejen Dílo </a:t>
            </a:r>
            <a:br>
              <a:rPr lang="cs-CZ" sz="1400" dirty="0" smtClean="0"/>
            </a:br>
            <a:r>
              <a:rPr lang="cs-CZ" sz="1400" dirty="0" smtClean="0"/>
              <a:t/>
            </a:r>
            <a:br>
              <a:rPr lang="cs-CZ" sz="1400" dirty="0" smtClean="0"/>
            </a:br>
            <a:r>
              <a:rPr lang="cs-CZ" sz="1400" b="1" dirty="0" smtClean="0"/>
              <a:t>1976: </a:t>
            </a:r>
            <a:r>
              <a:rPr lang="cs-CZ" sz="1400" dirty="0" smtClean="0"/>
              <a:t>svatba s Igorem Svobodou </a:t>
            </a:r>
            <a:br>
              <a:rPr lang="cs-CZ" sz="1400" dirty="0" smtClean="0"/>
            </a:br>
            <a:r>
              <a:rPr lang="cs-CZ" sz="1400" dirty="0" smtClean="0"/>
              <a:t/>
            </a:r>
            <a:br>
              <a:rPr lang="cs-CZ" sz="1400" dirty="0" smtClean="0"/>
            </a:br>
            <a:r>
              <a:rPr lang="cs-CZ" sz="1400" b="1" dirty="0" smtClean="0"/>
              <a:t>1978: </a:t>
            </a:r>
            <a:r>
              <a:rPr lang="cs-CZ" sz="1400" dirty="0" smtClean="0"/>
              <a:t>manželé přicházejí o podkrovní byt ve Dvořákově ulici v Brně; téhož roku získávají pozemek pro stavbu vlastního domu v Žabovřeskách </a:t>
            </a:r>
            <a:br>
              <a:rPr lang="cs-CZ" sz="1400" dirty="0" smtClean="0"/>
            </a:br>
            <a:r>
              <a:rPr lang="cs-CZ" sz="1400" dirty="0" smtClean="0"/>
              <a:t/>
            </a:r>
            <a:br>
              <a:rPr lang="cs-CZ" sz="1400" dirty="0" smtClean="0"/>
            </a:br>
            <a:r>
              <a:rPr lang="cs-CZ" sz="1400" b="1" dirty="0" smtClean="0"/>
              <a:t>1980–1983: </a:t>
            </a:r>
            <a:r>
              <a:rPr lang="cs-CZ" sz="1400" dirty="0" smtClean="0"/>
              <a:t>RŽ kromě práce v SPÚO řídí stavbu domu, vyrábí svítidla a pečuje o nemocného manžela a matku</a:t>
            </a:r>
            <a:br>
              <a:rPr lang="cs-CZ" sz="1400" dirty="0" smtClean="0"/>
            </a:br>
            <a:r>
              <a:rPr lang="cs-CZ" sz="1400" dirty="0" smtClean="0"/>
              <a:t/>
            </a:r>
            <a:br>
              <a:rPr lang="cs-CZ" sz="1400" dirty="0" smtClean="0"/>
            </a:br>
            <a:r>
              <a:rPr lang="cs-CZ" sz="1400" b="1" dirty="0" smtClean="0"/>
              <a:t>1983: </a:t>
            </a:r>
            <a:r>
              <a:rPr lang="cs-CZ" sz="1400" dirty="0" smtClean="0"/>
              <a:t>mimo jiné v důsledku neshod týkajících se návrhu ostravského Prioru odchází z SPÚO; jako členka Svazu výtvarných umělců se plně věnuje uměleckému řemeslu a do roku 1989 pracuje jako samostatná designérka </a:t>
            </a:r>
            <a:br>
              <a:rPr lang="cs-CZ" sz="1400" dirty="0" smtClean="0"/>
            </a:br>
            <a:r>
              <a:rPr lang="cs-CZ" sz="1400" dirty="0" smtClean="0"/>
              <a:t/>
            </a:r>
            <a:br>
              <a:rPr lang="cs-CZ" sz="1400" dirty="0" smtClean="0"/>
            </a:br>
            <a:r>
              <a:rPr lang="cs-CZ" sz="1400" b="1" dirty="0" smtClean="0"/>
              <a:t>1983: </a:t>
            </a:r>
            <a:r>
              <a:rPr lang="cs-CZ" sz="1400" dirty="0" smtClean="0"/>
              <a:t>RŽ začíná tvořit autorské šperky z titanu </a:t>
            </a:r>
            <a:br>
              <a:rPr lang="cs-CZ" sz="1400" dirty="0" smtClean="0"/>
            </a:br>
            <a:r>
              <a:rPr lang="cs-CZ" sz="1400" dirty="0" smtClean="0"/>
              <a:t/>
            </a:r>
            <a:br>
              <a:rPr lang="cs-CZ" sz="1400" dirty="0" smtClean="0"/>
            </a:br>
            <a:r>
              <a:rPr lang="cs-CZ" sz="1400" b="1" dirty="0" smtClean="0"/>
              <a:t>1990: </a:t>
            </a:r>
            <a:r>
              <a:rPr lang="cs-CZ" sz="1400" dirty="0" smtClean="0"/>
              <a:t>zakládá vlastní architektonický ateliér; zaměřuje se na návrhy rodinných domů a obytných souborů </a:t>
            </a:r>
            <a:br>
              <a:rPr lang="cs-CZ" sz="1400" dirty="0" smtClean="0"/>
            </a:br>
            <a:r>
              <a:rPr lang="cs-CZ" sz="1400" dirty="0" smtClean="0"/>
              <a:t/>
            </a:r>
            <a:br>
              <a:rPr lang="cs-CZ" sz="1400" dirty="0" smtClean="0"/>
            </a:br>
            <a:r>
              <a:rPr lang="cs-CZ" sz="1400" b="1" dirty="0" smtClean="0"/>
              <a:t>1992: </a:t>
            </a:r>
            <a:r>
              <a:rPr lang="cs-CZ" sz="1400" dirty="0" smtClean="0"/>
              <a:t>MG v Brně kupuje do svých sbírek dvě svítidla RŽ a titanový náhrdelník</a:t>
            </a:r>
          </a:p>
          <a:p>
            <a:pPr marL="0" indent="0">
              <a:buNone/>
            </a:pPr>
            <a:endParaRPr lang="cs-CZ" sz="1400" b="1" dirty="0" smtClean="0"/>
          </a:p>
          <a:p>
            <a:pPr marL="0" indent="0">
              <a:buNone/>
            </a:pPr>
            <a:r>
              <a:rPr lang="cs-CZ" sz="1400" b="1" dirty="0" smtClean="0"/>
              <a:t>2009: </a:t>
            </a:r>
            <a:r>
              <a:rPr lang="cs-CZ" sz="1400" dirty="0" smtClean="0"/>
              <a:t>Oldřich Ševčík a Petr </a:t>
            </a:r>
            <a:r>
              <a:rPr lang="cs-CZ" sz="1400" dirty="0" err="1" smtClean="0"/>
              <a:t>Pelčák</a:t>
            </a:r>
            <a:r>
              <a:rPr lang="cs-CZ" sz="1400" dirty="0" smtClean="0"/>
              <a:t> s přispěním Ondřeje Beneše nominují RŽ na </a:t>
            </a:r>
            <a:r>
              <a:rPr lang="cs-CZ" sz="1400" b="1" dirty="0" smtClean="0"/>
              <a:t>udělení Pocty ČKA </a:t>
            </a:r>
            <a:r>
              <a:rPr lang="cs-CZ" sz="1400" dirty="0" smtClean="0"/>
              <a:t/>
            </a:r>
            <a:br>
              <a:rPr lang="cs-CZ" sz="1400" dirty="0" smtClean="0"/>
            </a:br>
            <a:r>
              <a:rPr lang="cs-CZ" sz="1400" dirty="0" smtClean="0"/>
              <a:t/>
            </a:r>
            <a:br>
              <a:rPr lang="cs-CZ" sz="1400" dirty="0" smtClean="0"/>
            </a:br>
            <a:r>
              <a:rPr lang="cs-CZ" sz="1400" b="1" dirty="0" smtClean="0"/>
              <a:t>2009: </a:t>
            </a:r>
            <a:r>
              <a:rPr lang="cs-CZ" sz="1400" dirty="0" smtClean="0"/>
              <a:t>dílo RŽ, zejména její šperky, představuje na Prague </a:t>
            </a:r>
            <a:r>
              <a:rPr lang="cs-CZ" sz="1400" dirty="0" err="1" smtClean="0"/>
              <a:t>Biennale</a:t>
            </a:r>
            <a:r>
              <a:rPr lang="cs-CZ" sz="1400" dirty="0" smtClean="0"/>
              <a:t> Barbora Klímová </a:t>
            </a:r>
            <a:br>
              <a:rPr lang="cs-CZ" sz="1400" dirty="0" smtClean="0"/>
            </a:br>
            <a:r>
              <a:rPr lang="cs-CZ" sz="1400" dirty="0" smtClean="0"/>
              <a:t/>
            </a:r>
            <a:br>
              <a:rPr lang="cs-CZ" sz="1400" dirty="0" smtClean="0"/>
            </a:br>
            <a:r>
              <a:rPr lang="cs-CZ" sz="1400" b="1" dirty="0" smtClean="0"/>
              <a:t>2009: Zlatá medaile Vysokého učení technického v Brně </a:t>
            </a:r>
            <a:r>
              <a:rPr lang="cs-CZ" sz="1400" dirty="0" smtClean="0"/>
              <a:t/>
            </a:r>
            <a:br>
              <a:rPr lang="cs-CZ" sz="1400" dirty="0" smtClean="0"/>
            </a:br>
            <a:r>
              <a:rPr lang="cs-CZ" sz="1400" dirty="0" smtClean="0"/>
              <a:t/>
            </a:r>
            <a:br>
              <a:rPr lang="cs-CZ" sz="1400" dirty="0" smtClean="0"/>
            </a:br>
            <a:r>
              <a:rPr lang="cs-CZ" sz="1400" b="1" dirty="0" smtClean="0"/>
              <a:t>2011: </a:t>
            </a:r>
            <a:r>
              <a:rPr lang="cs-CZ" sz="1400" dirty="0" smtClean="0"/>
              <a:t>Petra Gajdová, </a:t>
            </a:r>
            <a:r>
              <a:rPr lang="cs-CZ" sz="1400" i="1" dirty="0" smtClean="0"/>
              <a:t>Architektka Růžena </a:t>
            </a:r>
            <a:r>
              <a:rPr lang="cs-CZ" sz="1400" i="1" dirty="0" err="1" smtClean="0"/>
              <a:t>Žertová</a:t>
            </a:r>
            <a:r>
              <a:rPr lang="cs-CZ" sz="1400" dirty="0" smtClean="0"/>
              <a:t> (diplomní práce), Seminář dějin umění FF MU, Brno 2011; Zlata Borůvková, </a:t>
            </a:r>
            <a:r>
              <a:rPr lang="cs-CZ" sz="1400" i="1" dirty="0" smtClean="0"/>
              <a:t>Architektura a design obchodních domů Prior od architektky Růženy </a:t>
            </a:r>
            <a:r>
              <a:rPr lang="cs-CZ" sz="1400" i="1" dirty="0" err="1" smtClean="0"/>
              <a:t>Žertové</a:t>
            </a:r>
            <a:r>
              <a:rPr lang="cs-CZ" sz="1400" dirty="0" smtClean="0"/>
              <a:t> (bakalářská práce), Ústav dějin křesťanského umění KTF UK, Praha 2011.</a:t>
            </a:r>
            <a:br>
              <a:rPr lang="cs-CZ" sz="1400" dirty="0" smtClean="0"/>
            </a:br>
            <a:r>
              <a:rPr lang="cs-CZ" sz="1400" dirty="0" smtClean="0"/>
              <a:t/>
            </a:r>
            <a:br>
              <a:rPr lang="cs-CZ" sz="1400" dirty="0" smtClean="0"/>
            </a:br>
            <a:r>
              <a:rPr lang="cs-CZ" sz="1400" b="1" dirty="0" smtClean="0"/>
              <a:t>2011: </a:t>
            </a:r>
            <a:r>
              <a:rPr lang="cs-CZ" sz="1400" dirty="0" smtClean="0"/>
              <a:t>obchodní domy RŽ : výstava a publikace Petr Klíma, </a:t>
            </a:r>
            <a:r>
              <a:rPr lang="cs-CZ" sz="1400" i="1" dirty="0" smtClean="0"/>
              <a:t>Kotvy Máje. České obchodní domy 1965–1975</a:t>
            </a:r>
            <a:r>
              <a:rPr lang="cs-CZ" sz="1400" dirty="0" smtClean="0"/>
              <a:t>, Praha 2011.</a:t>
            </a:r>
            <a:endParaRPr lang="cs-CZ" sz="1400" b="1" dirty="0"/>
          </a:p>
        </p:txBody>
      </p:sp>
    </p:spTree>
    <p:extLst>
      <p:ext uri="{BB962C8B-B14F-4D97-AF65-F5344CB8AC3E}">
        <p14:creationId xmlns:p14="http://schemas.microsoft.com/office/powerpoint/2010/main" val="42202173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9275"/>
            <a:ext cx="9144000" cy="534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Obdélník 3"/>
          <p:cNvSpPr>
            <a:spLocks noChangeArrowheads="1"/>
          </p:cNvSpPr>
          <p:nvPr/>
        </p:nvSpPr>
        <p:spPr bwMode="auto">
          <a:xfrm>
            <a:off x="0" y="5940425"/>
            <a:ext cx="55403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cs-CZ" altLang="en-US"/>
              <a:t>Růžena Žertová, Obchodní dům Prior Jihlava, model, 1968</a:t>
            </a:r>
          </a:p>
        </p:txBody>
      </p:sp>
    </p:spTree>
    <p:extLst>
      <p:ext uri="{BB962C8B-B14F-4D97-AF65-F5344CB8AC3E}">
        <p14:creationId xmlns:p14="http://schemas.microsoft.com/office/powerpoint/2010/main" val="74199705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4675"/>
            <a:ext cx="9144000" cy="566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Obdélník 2"/>
          <p:cNvSpPr>
            <a:spLocks noChangeArrowheads="1"/>
          </p:cNvSpPr>
          <p:nvPr/>
        </p:nvSpPr>
        <p:spPr bwMode="auto">
          <a:xfrm>
            <a:off x="0" y="6253163"/>
            <a:ext cx="55403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cs-CZ" altLang="en-US"/>
              <a:t>Růžena Žertová, Obchodní dům Prior Jihlava, model, 1968</a:t>
            </a:r>
          </a:p>
        </p:txBody>
      </p:sp>
    </p:spTree>
    <p:extLst>
      <p:ext uri="{BB962C8B-B14F-4D97-AF65-F5344CB8AC3E}">
        <p14:creationId xmlns:p14="http://schemas.microsoft.com/office/powerpoint/2010/main" val="356228363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19256" cy="1143000"/>
          </a:xfrm>
        </p:spPr>
        <p:txBody>
          <a:bodyPr>
            <a:normAutofit fontScale="90000"/>
          </a:bodyPr>
          <a:lstStyle/>
          <a:p>
            <a:r>
              <a:rPr lang="cs-CZ" sz="3600" b="1" dirty="0" smtClean="0"/>
              <a:t>Obchodní dům Prior Pardubice</a:t>
            </a:r>
            <a:r>
              <a:rPr lang="cs-CZ" sz="3600" dirty="0" smtClean="0"/>
              <a:t> </a:t>
            </a:r>
            <a:br>
              <a:rPr lang="cs-CZ" sz="3600" dirty="0" smtClean="0"/>
            </a:br>
            <a:r>
              <a:rPr lang="cs-CZ" sz="3600" dirty="0" smtClean="0"/>
              <a:t>(projekt 1970–1971, realizace 1971–1974)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74" y="1694172"/>
            <a:ext cx="9144000" cy="513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30774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913"/>
            <a:ext cx="9144000" cy="596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5" name="Obdélník 3"/>
          <p:cNvSpPr>
            <a:spLocks noChangeArrowheads="1"/>
          </p:cNvSpPr>
          <p:nvPr/>
        </p:nvSpPr>
        <p:spPr bwMode="auto">
          <a:xfrm>
            <a:off x="0" y="6167438"/>
            <a:ext cx="9144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Arial" charset="0"/>
              </a:rPr>
              <a:t>Obchodní dům PRIOR, Pardubice, investor: OD PRIOR, Gen. ředitelství Bratislava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Arial" charset="0"/>
              </a:rPr>
              <a:t>Projektová organizace: Státní projektový ústav obchodu, Brno, realizace: </a:t>
            </a:r>
            <a:r>
              <a:rPr lang="cs-CZ" altLang="cs-CZ" sz="1800" dirty="0" smtClean="0">
                <a:latin typeface="Arial" charset="0"/>
              </a:rPr>
              <a:t>1971–1974</a:t>
            </a:r>
            <a:endParaRPr lang="cs-CZ" altLang="cs-CZ" sz="18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695391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7441" cy="6032464"/>
          </a:xfrm>
        </p:spPr>
      </p:pic>
      <p:sp>
        <p:nvSpPr>
          <p:cNvPr id="6" name="TextovéPole 5"/>
          <p:cNvSpPr txBox="1"/>
          <p:nvPr/>
        </p:nvSpPr>
        <p:spPr>
          <a:xfrm>
            <a:off x="-537" y="5191586"/>
            <a:ext cx="9144535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sz="1600" dirty="0" smtClean="0">
              <a:solidFill>
                <a:schemeClr val="bg1"/>
              </a:solidFill>
            </a:endParaRPr>
          </a:p>
          <a:p>
            <a:r>
              <a:rPr lang="cs-CZ" sz="1600" b="1" dirty="0" smtClean="0">
                <a:solidFill>
                  <a:schemeClr val="bg1"/>
                </a:solidFill>
              </a:rPr>
              <a:t>Prior na Masarykově náměstí upoutával pozornost červeno-oranžovou barvou, která údajně měla odkazovat na červený znak města. Osmiúhelníková okna zase měla symbolizovat plástve medu a </a:t>
            </a:r>
          </a:p>
          <a:p>
            <a:r>
              <a:rPr lang="cs-CZ" sz="1600" dirty="0" smtClean="0"/>
              <a:t>v Pardubicích připomínat tradici medových perníků. V Prioru pracovalo cca 600 zaměstnanců. Na prodejní ploše o 5850 metrech čtverečních si podle dobových pramenů lidé mohli vybírat z 20 000 až 25 000 druhů zboží.</a:t>
            </a:r>
            <a:r>
              <a:rPr lang="en-US" dirty="0" smtClean="0">
                <a:effectLst/>
              </a:rPr>
              <a:t/>
            </a:r>
            <a:br>
              <a:rPr lang="en-US" dirty="0" smtClean="0">
                <a:effectLst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498707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895565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3358" y="5895565"/>
            <a:ext cx="91406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V době svého vzniku byl jediným nákupním centrem na východě Čech. V sousedním Hradci Králové si obyvatelé počkali na vlastní obchodní středisko Prior až do roku 1981.</a:t>
            </a:r>
          </a:p>
          <a:p>
            <a:r>
              <a:rPr lang="cs-CZ" dirty="0" smtClean="0">
                <a:effectLst/>
              </a:rPr>
              <a:t>Fasáda není skulpturálně členěná, ale využívá barevné grafiky (symbolika včelí plástve a perníku)</a:t>
            </a:r>
            <a:r>
              <a:rPr lang="en-US" dirty="0" smtClean="0">
                <a:effectLst/>
              </a:rPr>
              <a:t/>
            </a:r>
            <a:br>
              <a:rPr lang="en-US" dirty="0" smtClean="0">
                <a:effectLst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430285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\\plant\produkce\04.zertova\14.Zertova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0"/>
            <a:ext cx="89503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687409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\\plant\produkce\04.zertova\12.Zertova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688"/>
            <a:ext cx="9144000" cy="555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761112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62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107504" y="4029777"/>
            <a:ext cx="903649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chemeClr val="bg1"/>
                </a:solidFill>
              </a:rPr>
              <a:t>RŽ: </a:t>
            </a:r>
            <a:r>
              <a:rPr lang="cs-CZ" b="1" i="1" dirty="0" smtClean="0">
                <a:solidFill>
                  <a:schemeClr val="bg1"/>
                </a:solidFill>
              </a:rPr>
              <a:t>„</a:t>
            </a:r>
            <a:r>
              <a:rPr lang="cs-CZ" b="1" i="1" dirty="0" smtClean="0">
                <a:solidFill>
                  <a:srgbClr val="FF0000"/>
                </a:solidFill>
              </a:rPr>
              <a:t>Červená</a:t>
            </a:r>
            <a:r>
              <a:rPr lang="cs-CZ" b="1" i="1" dirty="0" smtClean="0">
                <a:solidFill>
                  <a:schemeClr val="bg1"/>
                </a:solidFill>
              </a:rPr>
              <a:t> podle mě Pardubice charakterizuje – </a:t>
            </a:r>
            <a:r>
              <a:rPr lang="cs-CZ" b="1" i="1" dirty="0" smtClean="0">
                <a:solidFill>
                  <a:srgbClr val="FF0000"/>
                </a:solidFill>
              </a:rPr>
              <a:t>znak města s koněm </a:t>
            </a:r>
            <a:r>
              <a:rPr lang="cs-CZ" b="1" i="1" dirty="0" smtClean="0">
                <a:solidFill>
                  <a:schemeClr val="bg1"/>
                </a:solidFill>
              </a:rPr>
              <a:t>na červeném pozadí, </a:t>
            </a:r>
            <a:r>
              <a:rPr lang="cs-CZ" b="1" i="1" dirty="0" smtClean="0">
                <a:solidFill>
                  <a:srgbClr val="FF0000"/>
                </a:solidFill>
              </a:rPr>
              <a:t>tradice perníku</a:t>
            </a:r>
            <a:r>
              <a:rPr lang="cs-CZ" b="1" i="1" dirty="0" smtClean="0">
                <a:solidFill>
                  <a:schemeClr val="bg1"/>
                </a:solidFill>
              </a:rPr>
              <a:t>, </a:t>
            </a:r>
            <a:r>
              <a:rPr lang="cs-CZ" b="1" i="1" dirty="0" smtClean="0">
                <a:solidFill>
                  <a:srgbClr val="FF0000"/>
                </a:solidFill>
              </a:rPr>
              <a:t>Velké pardubické </a:t>
            </a:r>
            <a:r>
              <a:rPr lang="cs-CZ" b="1" i="1" dirty="0" smtClean="0">
                <a:solidFill>
                  <a:schemeClr val="bg1"/>
                </a:solidFill>
              </a:rPr>
              <a:t>– je to pohádkové, neskutečné město. V době vzniku stavby </a:t>
            </a:r>
            <a:r>
              <a:rPr lang="cs-CZ" i="1" dirty="0" smtClean="0"/>
              <a:t>převládala ve městech šeď. Chtěla jsem postavit dům, který člověka osloví, nenechá jej v klidu.</a:t>
            </a:r>
          </a:p>
          <a:p>
            <a:r>
              <a:rPr lang="cs-CZ" i="1" dirty="0" smtClean="0"/>
              <a:t>Stavbu tvoří </a:t>
            </a:r>
            <a:r>
              <a:rPr lang="cs-CZ" b="1" i="1" dirty="0" smtClean="0"/>
              <a:t>ocelová konstrukce</a:t>
            </a:r>
            <a:r>
              <a:rPr lang="cs-CZ" i="1" dirty="0" smtClean="0"/>
              <a:t>, kterou projektoval Ing. Jiří Opatřil z VŽKG (Vítkovické železárny</a:t>
            </a:r>
          </a:p>
          <a:p>
            <a:r>
              <a:rPr lang="cs-CZ" i="1" dirty="0" smtClean="0"/>
              <a:t>Klementa Gottwalda). V průčelích byly panely nebo </a:t>
            </a:r>
            <a:r>
              <a:rPr lang="cs-CZ" b="1" i="1" dirty="0" smtClean="0"/>
              <a:t>vyzdívky cihlami</a:t>
            </a:r>
            <a:r>
              <a:rPr lang="cs-CZ" i="1" dirty="0" smtClean="0"/>
              <a:t>. Každé pole má jinou skladebnost. Panely pro stavbu OD v Pardubicích byly z výroby natřeny zeleným protikorozním nátěrem. Konstrukce se montovala už přímo natřená červeně. Brčálově zelené panely se tedy</a:t>
            </a:r>
          </a:p>
          <a:p>
            <a:r>
              <a:rPr lang="cs-CZ" i="1" dirty="0" smtClean="0"/>
              <a:t>vsazovaly do červeného rámu. Teprve po dokončení se fasáda měla sjednotit červeným nátěrem. Budoucím ředitelem OD zde byl zvolen předseda místního uličního výboru, kterému</a:t>
            </a:r>
          </a:p>
          <a:p>
            <a:r>
              <a:rPr lang="cs-CZ" i="1" dirty="0" smtClean="0"/>
              <a:t>se to stalo záminkou, aby protestoval jménem strany a brojil proti barevnosti domu.“</a:t>
            </a: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val="74384420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\\plant\produkce\04.zertova\15.Zertova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8" y="0"/>
            <a:ext cx="8964488" cy="6873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93721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19718" y="116632"/>
            <a:ext cx="6567081" cy="864096"/>
          </a:xfrm>
        </p:spPr>
        <p:txBody>
          <a:bodyPr>
            <a:normAutofit/>
          </a:bodyPr>
          <a:lstStyle/>
          <a:p>
            <a:r>
              <a:rPr lang="cs-CZ" b="1" dirty="0" smtClean="0"/>
              <a:t>Projekty věnované RŽ</a:t>
            </a:r>
            <a:endParaRPr lang="en-US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55776" y="908720"/>
            <a:ext cx="6408712" cy="594372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r>
              <a:rPr lang="cs-CZ" sz="2000" dirty="0" smtClean="0"/>
              <a:t>Barbora Klímová, </a:t>
            </a:r>
            <a:r>
              <a:rPr lang="cs-CZ" sz="2000" i="1" dirty="0" smtClean="0"/>
              <a:t>My jsme tím projektem žili. Stavba rodinného domu v období normalizace, </a:t>
            </a:r>
            <a:r>
              <a:rPr lang="cs-CZ" sz="2000" dirty="0" smtClean="0"/>
              <a:t>Praha 2011.</a:t>
            </a:r>
          </a:p>
          <a:p>
            <a:pPr marL="0" indent="0">
              <a:buNone/>
            </a:pPr>
            <a:endParaRPr lang="cs-CZ" sz="2000" dirty="0" smtClean="0"/>
          </a:p>
          <a:p>
            <a:pPr marL="0" indent="0">
              <a:buNone/>
            </a:pPr>
            <a:r>
              <a:rPr lang="cs-CZ" sz="2000" dirty="0" smtClean="0"/>
              <a:t>Petr Klíma (</a:t>
            </a:r>
            <a:r>
              <a:rPr lang="cs-CZ" sz="2000" dirty="0" err="1" smtClean="0"/>
              <a:t>ed</a:t>
            </a:r>
            <a:r>
              <a:rPr lang="cs-CZ" sz="2000" dirty="0" smtClean="0"/>
              <a:t>.), </a:t>
            </a:r>
            <a:r>
              <a:rPr lang="cs-CZ" sz="2000" i="1" dirty="0" smtClean="0"/>
              <a:t>Kotvy máje. České obchodní domy 1965–1975</a:t>
            </a:r>
            <a:r>
              <a:rPr lang="cs-CZ" sz="2000" dirty="0" smtClean="0"/>
              <a:t>, VŠUP v Praze 2011.</a:t>
            </a:r>
          </a:p>
          <a:p>
            <a:pPr marL="0" indent="0">
              <a:buNone/>
            </a:pPr>
            <a:endParaRPr lang="cs-CZ" sz="2000" dirty="0" smtClean="0"/>
          </a:p>
          <a:p>
            <a:pPr marL="0" indent="0">
              <a:buNone/>
            </a:pPr>
            <a:endParaRPr lang="cs-CZ" sz="2000" dirty="0" smtClean="0"/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endParaRPr lang="cs-CZ" sz="2000" dirty="0" smtClean="0"/>
          </a:p>
          <a:p>
            <a:pPr marL="0" indent="0">
              <a:buNone/>
            </a:pPr>
            <a:endParaRPr lang="cs-CZ" sz="2000" dirty="0" smtClean="0"/>
          </a:p>
          <a:p>
            <a:endParaRPr lang="cs-CZ" sz="2000" dirty="0" smtClean="0"/>
          </a:p>
          <a:p>
            <a:endParaRPr lang="cs-CZ" sz="2000" dirty="0"/>
          </a:p>
          <a:p>
            <a:endParaRPr lang="cs-CZ" sz="2000" dirty="0" smtClean="0"/>
          </a:p>
          <a:p>
            <a:pPr marL="0" indent="0">
              <a:buNone/>
            </a:pPr>
            <a:endParaRPr lang="cs-CZ" sz="2000" dirty="0" smtClean="0"/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endParaRPr lang="cs-CZ" sz="2000" dirty="0" smtClean="0"/>
          </a:p>
          <a:p>
            <a:pPr marL="0" indent="0">
              <a:buNone/>
            </a:pPr>
            <a:endParaRPr lang="cs-CZ" sz="2000" dirty="0" smtClean="0"/>
          </a:p>
          <a:p>
            <a:pPr marL="0" indent="0">
              <a:buNone/>
            </a:pPr>
            <a:r>
              <a:rPr lang="cs-CZ" sz="2000" dirty="0" smtClean="0"/>
              <a:t>Výstava </a:t>
            </a:r>
            <a:r>
              <a:rPr lang="en-US" sz="2000" i="1" dirty="0" err="1" smtClean="0"/>
              <a:t>Růžena</a:t>
            </a:r>
            <a:r>
              <a:rPr lang="en-US" sz="2000" i="1" dirty="0" smtClean="0"/>
              <a:t> </a:t>
            </a:r>
            <a:r>
              <a:rPr lang="en-US" sz="2000" i="1" dirty="0" err="1" smtClean="0"/>
              <a:t>Žertová</a:t>
            </a:r>
            <a:r>
              <a:rPr lang="cs-CZ" sz="2000" i="1" dirty="0" smtClean="0"/>
              <a:t>. A</a:t>
            </a:r>
            <a:r>
              <a:rPr lang="en-US" sz="2000" i="1" dirty="0" err="1" smtClean="0"/>
              <a:t>rchitektka</a:t>
            </a:r>
            <a:r>
              <a:rPr lang="en-US" sz="2000" i="1" dirty="0" smtClean="0"/>
              <a:t>/</a:t>
            </a:r>
            <a:r>
              <a:rPr lang="en-US" sz="2000" i="1" dirty="0" err="1" smtClean="0"/>
              <a:t>designérka</a:t>
            </a:r>
            <a:r>
              <a:rPr lang="en-US" sz="2000" i="1" dirty="0" smtClean="0"/>
              <a:t>/</a:t>
            </a:r>
            <a:r>
              <a:rPr lang="en-US" sz="2000" i="1" dirty="0" err="1" smtClean="0"/>
              <a:t>výtvarnice</a:t>
            </a:r>
            <a:r>
              <a:rPr lang="cs-CZ" sz="2000" dirty="0" smtClean="0"/>
              <a:t>, Muzeum města Brna 2013.</a:t>
            </a:r>
            <a:endParaRPr lang="en-US" sz="20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2411759" cy="3409851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2651275"/>
            <a:ext cx="4680520" cy="3309126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493"/>
            <a:ext cx="2411759" cy="3419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39731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38" y="44624"/>
            <a:ext cx="9147838" cy="6190037"/>
          </a:xfrm>
        </p:spPr>
      </p:pic>
      <p:sp>
        <p:nvSpPr>
          <p:cNvPr id="5" name="TextovéPole 4"/>
          <p:cNvSpPr txBox="1"/>
          <p:nvPr/>
        </p:nvSpPr>
        <p:spPr>
          <a:xfrm>
            <a:off x="35496" y="6381328"/>
            <a:ext cx="8208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V interiéru původně bílo-červené pruhované tapety (dnes zatřeno)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029603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483768" y="5144713"/>
            <a:ext cx="6660232" cy="166866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cs-CZ" i="1" dirty="0" smtClean="0"/>
              <a:t>„Budova Prioru v Pardubicích se zařadila mezi největší výkony české architektury </a:t>
            </a:r>
          </a:p>
          <a:p>
            <a:pPr marL="0" indent="0">
              <a:buNone/>
            </a:pPr>
            <a:r>
              <a:rPr lang="cs-CZ" i="1" dirty="0" smtClean="0"/>
              <a:t>1. poloviny 70. let 20. století.“ </a:t>
            </a:r>
            <a:r>
              <a:rPr lang="cs-CZ" dirty="0" smtClean="0"/>
              <a:t>(Petr Klíma)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44713"/>
            <a:ext cx="2322475" cy="174185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4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21920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/>
            </a:r>
            <a:br>
              <a:rPr lang="pl-PL" dirty="0" smtClean="0"/>
            </a:br>
            <a:endParaRPr lang="en-US" dirty="0"/>
          </a:p>
        </p:txBody>
      </p:sp>
      <p:pic>
        <p:nvPicPr>
          <p:cNvPr id="2560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283" y="3650329"/>
            <a:ext cx="4392717" cy="2730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5" name="Picture 5" descr="DSC09449"/>
          <p:cNvPicPr>
            <a:picLocks noChangeAspect="1" noChangeArrowheads="1"/>
          </p:cNvPicPr>
          <p:nvPr/>
        </p:nvPicPr>
        <p:blipFill>
          <a:blip r:embed="rId3" cstate="print">
            <a:lum bright="12000" contrast="6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5580114" cy="3580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6" descr="DSC09442"/>
          <p:cNvPicPr>
            <a:picLocks noChangeAspect="1" noChangeArrowheads="1"/>
          </p:cNvPicPr>
          <p:nvPr/>
        </p:nvPicPr>
        <p:blipFill>
          <a:blip r:embed="rId4" cstate="print">
            <a:lum bright="18000" contrast="6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6" y="3645628"/>
            <a:ext cx="4609055" cy="3212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4788024" y="6488668"/>
            <a:ext cx="4355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OD Ostrava, nerealizovaný projekt (1975)</a:t>
            </a:r>
            <a:endParaRPr lang="en-US" dirty="0"/>
          </a:p>
        </p:txBody>
      </p:sp>
      <p:pic>
        <p:nvPicPr>
          <p:cNvPr id="25607" name="Picture 7" descr="DSC09448"/>
          <p:cNvPicPr>
            <a:picLocks noChangeAspect="1" noChangeArrowheads="1"/>
          </p:cNvPicPr>
          <p:nvPr/>
        </p:nvPicPr>
        <p:blipFill>
          <a:blip r:embed="rId5" cstate="print">
            <a:lum bright="18000" contrast="6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04"/>
          <a:stretch>
            <a:fillRect/>
          </a:stretch>
        </p:blipFill>
        <p:spPr bwMode="auto">
          <a:xfrm>
            <a:off x="5724128" y="0"/>
            <a:ext cx="3424071" cy="2559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5580112" y="2576097"/>
            <a:ext cx="35638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3 varianty řešení fasády</a:t>
            </a:r>
          </a:p>
          <a:p>
            <a:r>
              <a:rPr lang="cs-CZ" dirty="0" smtClean="0"/>
              <a:t>Barevnost: </a:t>
            </a:r>
            <a:r>
              <a:rPr lang="cs-CZ" b="1" dirty="0" smtClean="0">
                <a:solidFill>
                  <a:srgbClr val="00B050"/>
                </a:solidFill>
              </a:rPr>
              <a:t>zelená</a:t>
            </a:r>
            <a:r>
              <a:rPr lang="cs-CZ" dirty="0" smtClean="0"/>
              <a:t> +</a:t>
            </a:r>
            <a:r>
              <a:rPr lang="cs-CZ" sz="2800" dirty="0" smtClean="0"/>
              <a:t> </a:t>
            </a:r>
            <a:r>
              <a:rPr lang="cs-CZ" b="1" dirty="0" smtClean="0">
                <a:solidFill>
                  <a:srgbClr val="FFFF00"/>
                </a:solidFill>
              </a:rPr>
              <a:t>žlutá</a:t>
            </a:r>
            <a:r>
              <a:rPr lang="cs-CZ" b="1" dirty="0" smtClean="0"/>
              <a:t> </a:t>
            </a:r>
            <a:r>
              <a:rPr lang="cs-CZ" dirty="0" smtClean="0"/>
              <a:t>+ </a:t>
            </a:r>
            <a:r>
              <a:rPr lang="cs-CZ" b="1" dirty="0" smtClean="0"/>
              <a:t>černá</a:t>
            </a:r>
            <a:r>
              <a:rPr lang="cs-CZ" dirty="0" smtClean="0"/>
              <a:t> = barvy horníků</a:t>
            </a:r>
            <a:endParaRPr lang="en-US" dirty="0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2" y="38163"/>
            <a:ext cx="1047750" cy="1143000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1078512" y="22582"/>
            <a:ext cx="50056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/>
              <a:t>Obchodní dům Prior Ostrava</a:t>
            </a:r>
            <a:r>
              <a:rPr lang="cs-CZ" sz="2000" dirty="0" smtClean="0"/>
              <a:t> </a:t>
            </a:r>
            <a:r>
              <a:rPr lang="cs-CZ" dirty="0" smtClean="0"/>
              <a:t>(projekt 1975)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0580032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39552" y="44625"/>
            <a:ext cx="7920880" cy="676875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 smtClean="0"/>
              <a:t>RŽ: </a:t>
            </a:r>
            <a:r>
              <a:rPr lang="cs-CZ" i="1" dirty="0" smtClean="0"/>
              <a:t>„Plnou barevnou plochu zde podle místních pracovníků Ústavu hlavního architekta bylo možné použít pouze na štítech obytných domů v sídlištích, ne v centru </a:t>
            </a:r>
            <a:r>
              <a:rPr lang="cs-CZ" i="1" dirty="0" smtClean="0"/>
              <a:t>města.“</a:t>
            </a: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val="420399196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earch.cz/sites/default/files/images/gallery/vystava-ruzena-zertova/ruzena-zertova-priloha-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-1616"/>
            <a:ext cx="8496944" cy="6847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-14808" y="1124744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5400" dirty="0" smtClean="0">
                <a:solidFill>
                  <a:srgbClr val="FF0000"/>
                </a:solidFill>
              </a:rPr>
              <a:t>Design</a:t>
            </a:r>
            <a:endParaRPr lang="en-US" sz="5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607725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298" y="0"/>
            <a:ext cx="6281404" cy="6858000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94096" y="3983433"/>
            <a:ext cx="122413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/>
              <a:t>Od r. 1983 členka ČSVU, prodej designových předmětů přes prodejnu ČFVU Dílo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04917024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5" descr="http://okoloweb.cz/okolo_admin/img/works/L10306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6163" y="0"/>
            <a:ext cx="4559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995505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7344816" cy="432048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Série šperků z titanu (80. léta)</a:t>
            </a:r>
            <a:endParaRPr lang="en-US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920983"/>
            <a:ext cx="4392488" cy="5937017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934965"/>
            <a:ext cx="3744416" cy="5931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08043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C:\Users\xazackova\Pictures\2279649_orig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9975"/>
            <a:ext cx="9144000" cy="459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172878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\\plant\produkce\04.zertova\02.Zertova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/>
          <p:cNvSpPr/>
          <p:nvPr/>
        </p:nvSpPr>
        <p:spPr>
          <a:xfrm>
            <a:off x="0" y="514898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4800" dirty="0" smtClean="0">
                <a:solidFill>
                  <a:srgbClr val="FF0000"/>
                </a:solidFill>
              </a:rPr>
              <a:t>Rodinné domy</a:t>
            </a:r>
            <a:endParaRPr lang="en-US" sz="4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43598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4468"/>
            <a:ext cx="9144000" cy="6434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190937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3" descr="\\plant\produkce\04.zertova\11.Zertova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0"/>
            <a:ext cx="9144000" cy="385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5" name="Obdélník 4"/>
          <p:cNvSpPr>
            <a:spLocks noChangeArrowheads="1"/>
          </p:cNvSpPr>
          <p:nvPr/>
        </p:nvSpPr>
        <p:spPr bwMode="auto">
          <a:xfrm>
            <a:off x="-9525" y="5211763"/>
            <a:ext cx="9144000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dirty="0" smtClean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400" dirty="0" smtClean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400" dirty="0" smtClean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400" dirty="0" smtClean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dirty="0" smtClean="0">
                <a:latin typeface="Arial" charset="0"/>
              </a:rPr>
              <a:t>Atriový </a:t>
            </a:r>
            <a:r>
              <a:rPr lang="cs-CZ" altLang="cs-CZ" sz="1400" dirty="0">
                <a:latin typeface="Arial" charset="0"/>
              </a:rPr>
              <a:t>rodinný dům v Brně-Žabovřeskách, investor: </a:t>
            </a:r>
            <a:r>
              <a:rPr lang="cs-CZ" altLang="cs-CZ" sz="1400" dirty="0" smtClean="0">
                <a:latin typeface="Arial" charset="0"/>
              </a:rPr>
              <a:t>Růžena </a:t>
            </a:r>
            <a:r>
              <a:rPr lang="cs-CZ" altLang="cs-CZ" sz="1400" dirty="0" err="1">
                <a:latin typeface="Arial" charset="0"/>
              </a:rPr>
              <a:t>Žertová</a:t>
            </a:r>
            <a:r>
              <a:rPr lang="cs-CZ" altLang="cs-CZ" sz="1400" dirty="0">
                <a:latin typeface="Arial" charset="0"/>
              </a:rPr>
              <a:t>, </a:t>
            </a:r>
            <a:r>
              <a:rPr lang="cs-CZ" altLang="cs-CZ" sz="1400" dirty="0" smtClean="0">
                <a:latin typeface="Arial" charset="0"/>
              </a:rPr>
              <a:t>Igor </a:t>
            </a:r>
            <a:r>
              <a:rPr lang="cs-CZ" altLang="cs-CZ" sz="1400" dirty="0">
                <a:latin typeface="Arial" charset="0"/>
              </a:rPr>
              <a:t>Svoboda, realizace: 1979–1982</a:t>
            </a:r>
          </a:p>
        </p:txBody>
      </p:sp>
      <p:pic>
        <p:nvPicPr>
          <p:cNvPr id="4" name="Picture 2" descr="\\plant\produkce\04.zertova\10.Zertova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3884462"/>
            <a:ext cx="7020272" cy="2480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444281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\\plant\produkce\04.zertova\09.Zertova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6988"/>
            <a:ext cx="8229600" cy="680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052344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http://www.ruzenazertova.cz/uploads/2/2/9/8/22986320/3431216_or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350"/>
            <a:ext cx="9144000" cy="608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31972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http://animal.ffa.vutbr.cz/~qvklimovab/img/zertova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93828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576064"/>
          </a:xfrm>
        </p:spPr>
        <p:txBody>
          <a:bodyPr>
            <a:noAutofit/>
          </a:bodyPr>
          <a:lstStyle/>
          <a:p>
            <a:r>
              <a:rPr lang="cs-CZ" sz="4800" b="1" dirty="0" smtClean="0"/>
              <a:t>Obchodní domy</a:t>
            </a:r>
            <a:endParaRPr lang="en-US" sz="4800" b="1" dirty="0"/>
          </a:p>
        </p:txBody>
      </p:sp>
      <p:sp>
        <p:nvSpPr>
          <p:cNvPr id="5" name="TextovéPole 4"/>
          <p:cNvSpPr txBox="1"/>
          <p:nvPr/>
        </p:nvSpPr>
        <p:spPr>
          <a:xfrm>
            <a:off x="179512" y="879834"/>
            <a:ext cx="5760640" cy="5924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cs-CZ" sz="1900" dirty="0" smtClean="0"/>
              <a:t>od 50. let: prodejny součástí občanské vybavenosti obytných souborů</a:t>
            </a:r>
          </a:p>
          <a:p>
            <a:pPr marL="285750" indent="-285750">
              <a:buFontTx/>
              <a:buChar char="-"/>
            </a:pPr>
            <a:r>
              <a:rPr lang="cs-CZ" sz="1900" dirty="0"/>
              <a:t>z</a:t>
            </a:r>
            <a:r>
              <a:rPr lang="cs-CZ" sz="1900" dirty="0" smtClean="0"/>
              <a:t>akládání obchodních domů na Západě </a:t>
            </a:r>
          </a:p>
          <a:p>
            <a:pPr marL="285750" indent="-285750">
              <a:buFontTx/>
              <a:buChar char="-"/>
            </a:pPr>
            <a:r>
              <a:rPr lang="cs-CZ" sz="1900" dirty="0" smtClean="0"/>
              <a:t>(inspirace: zavádění samoobsluh, 1. v USA v r. 1912)</a:t>
            </a:r>
          </a:p>
          <a:p>
            <a:pPr marL="285750" indent="-285750">
              <a:buFontTx/>
              <a:buChar char="-"/>
            </a:pPr>
            <a:r>
              <a:rPr lang="cs-CZ" sz="1900" dirty="0" smtClean="0"/>
              <a:t>1955: 1. samoobsluha v ČSR, Husitská ul. Praha-Žižkov</a:t>
            </a:r>
          </a:p>
          <a:p>
            <a:pPr marL="285750" indent="-285750">
              <a:buFontTx/>
              <a:buChar char="-"/>
            </a:pPr>
            <a:r>
              <a:rPr lang="cs-CZ" sz="1900" dirty="0"/>
              <a:t>p</a:t>
            </a:r>
            <a:r>
              <a:rPr lang="cs-CZ" sz="1900" dirty="0" smtClean="0"/>
              <a:t>lošné zavedení samoobsluh v ČSR až koncem 60. let</a:t>
            </a:r>
          </a:p>
          <a:p>
            <a:pPr marL="285750" indent="-285750">
              <a:buFontTx/>
              <a:buChar char="-"/>
            </a:pPr>
            <a:r>
              <a:rPr lang="cs-CZ" sz="1900" dirty="0"/>
              <a:t>o</a:t>
            </a:r>
            <a:r>
              <a:rPr lang="cs-CZ" sz="1900" dirty="0" smtClean="0"/>
              <a:t>bchodní domy: nevyšší forma samoobslužného prodeje (široký sortiment zboží)</a:t>
            </a:r>
          </a:p>
          <a:p>
            <a:pPr marL="285750" indent="-285750">
              <a:buFontTx/>
              <a:buChar char="-"/>
            </a:pPr>
            <a:r>
              <a:rPr lang="cs-CZ" sz="1900" dirty="0" smtClean="0"/>
              <a:t>„priory“ měly být vybudovány v každém městě nad 30.000 obyvatel (obvykle historickém centru města)</a:t>
            </a:r>
          </a:p>
          <a:p>
            <a:pPr marL="285750" indent="-285750">
              <a:buFontTx/>
              <a:buChar char="-"/>
            </a:pPr>
            <a:r>
              <a:rPr lang="cs-CZ" sz="1900" dirty="0"/>
              <a:t>v</a:t>
            </a:r>
            <a:r>
              <a:rPr lang="cs-CZ" sz="1900" dirty="0" smtClean="0"/>
              <a:t>liv obchodního De </a:t>
            </a:r>
            <a:r>
              <a:rPr lang="cs-CZ" sz="1900" dirty="0" err="1" smtClean="0"/>
              <a:t>Bijenkorf</a:t>
            </a:r>
            <a:r>
              <a:rPr lang="cs-CZ" sz="1900" dirty="0" smtClean="0"/>
              <a:t> v Rotterdamu (1954–1957)</a:t>
            </a:r>
          </a:p>
          <a:p>
            <a:pPr marL="285750" indent="-285750">
              <a:buFontTx/>
              <a:buChar char="-"/>
            </a:pPr>
            <a:r>
              <a:rPr lang="cs-CZ" sz="1900" dirty="0" smtClean="0"/>
              <a:t>první poválečný obchodní dům: Bratislava (1964–1968), následně Košice (1965–1968) a Plzeň (1965–1968)</a:t>
            </a:r>
          </a:p>
          <a:p>
            <a:pPr marL="285750" indent="-285750">
              <a:buFontTx/>
              <a:buChar char="-"/>
            </a:pPr>
            <a:r>
              <a:rPr lang="cs-CZ" sz="1900" dirty="0"/>
              <a:t>k</a:t>
            </a:r>
            <a:r>
              <a:rPr lang="cs-CZ" sz="1900" dirty="0" smtClean="0"/>
              <a:t>onstrukčním systémem: ocelový či železobetonový skelet (min. moduly 9 x 9 m, světlá výška 3.6 m)</a:t>
            </a:r>
          </a:p>
          <a:p>
            <a:pPr marL="285750" indent="-285750">
              <a:buFontTx/>
              <a:buChar char="-"/>
            </a:pPr>
            <a:r>
              <a:rPr lang="cs-CZ" sz="1900" dirty="0"/>
              <a:t>p</a:t>
            </a:r>
            <a:r>
              <a:rPr lang="cs-CZ" sz="1900" dirty="0" smtClean="0"/>
              <a:t>rodejní prostory klimatizovány a uměle osvětleny, přirozené světlo jen pro barevné výrobky</a:t>
            </a:r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791179"/>
            <a:ext cx="3131840" cy="2988669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3779848"/>
            <a:ext cx="3131840" cy="307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5097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32048"/>
          </a:xfrm>
        </p:spPr>
        <p:txBody>
          <a:bodyPr>
            <a:normAutofit fontScale="90000"/>
          </a:bodyPr>
          <a:lstStyle/>
          <a:p>
            <a:r>
              <a:rPr lang="cs-CZ" sz="2400" b="1" dirty="0" smtClean="0"/>
              <a:t>Obchodní dům De </a:t>
            </a:r>
            <a:r>
              <a:rPr lang="cs-CZ" sz="2400" b="1" dirty="0" err="1" smtClean="0"/>
              <a:t>Bijenkorf</a:t>
            </a:r>
            <a:r>
              <a:rPr lang="cs-CZ" sz="2400" dirty="0" smtClean="0"/>
              <a:t>, Rotterdam (1954–1957)</a:t>
            </a:r>
            <a:endParaRPr lang="en-US" sz="24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61629"/>
            <a:ext cx="4823902" cy="3024360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51" y="3717032"/>
            <a:ext cx="4712055" cy="314096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3671" y="854196"/>
            <a:ext cx="4163273" cy="2714323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3671" y="3617640"/>
            <a:ext cx="4163273" cy="3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131704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1412</TotalTime>
  <Words>1036</Words>
  <Application>Microsoft Office PowerPoint</Application>
  <PresentationFormat>Předvádění na obrazovce (4:3)</PresentationFormat>
  <Paragraphs>142</Paragraphs>
  <Slides>62</Slides>
  <Notes>1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62</vt:i4>
      </vt:variant>
    </vt:vector>
  </HeadingPairs>
  <TitlesOfParts>
    <vt:vector size="63" baseType="lpstr">
      <vt:lpstr>Motiv systému Office</vt:lpstr>
      <vt:lpstr>Výtvarné umění v brněnské architektuře (1945–1989) II</vt:lpstr>
      <vt:lpstr>Prezentace aplikace PowerPoint</vt:lpstr>
      <vt:lpstr>Růžena Žertová (*1932, Ostrava) </vt:lpstr>
      <vt:lpstr>Prezentace aplikace PowerPoint</vt:lpstr>
      <vt:lpstr>Projekty věnované RŽ</vt:lpstr>
      <vt:lpstr>Prezentace aplikace PowerPoint</vt:lpstr>
      <vt:lpstr>Prezentace aplikace PowerPoint</vt:lpstr>
      <vt:lpstr>Obchodní domy</vt:lpstr>
      <vt:lpstr>Obchodní dům De Bijenkorf, Rotterdam (1954–1957)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OD Košice, Státní projektový ústav obchodu (projekt 1960–1964 / realizace 1964–1968)</vt:lpstr>
      <vt:lpstr>Prezentace aplikace PowerPoint</vt:lpstr>
      <vt:lpstr>Prezentace aplikace PowerPoint</vt:lpstr>
      <vt:lpstr>Prezentace aplikace PowerPoint</vt:lpstr>
      <vt:lpstr>Obchodní dům DODO Jednota s.d., Michalovce  (projekt 1964–1968 / realizace 1969–1973)</vt:lpstr>
      <vt:lpstr> Obchodní dům Labe, Ústí nad Labem  (projekt 1965–1969, realizace 1969–1974)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OD Jihlava: soutěž 1967–1968  (vnitropodniková soutěž)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Obchodní dům Prior Pardubice  (projekt 1970–1971, realizace 1971–1974) 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 </vt:lpstr>
      <vt:lpstr>Prezentace aplikace PowerPoint</vt:lpstr>
      <vt:lpstr>Prezentace aplikace PowerPoint</vt:lpstr>
      <vt:lpstr>Prezentace aplikace PowerPoint</vt:lpstr>
      <vt:lpstr>Prezentace aplikace PowerPoint</vt:lpstr>
      <vt:lpstr>Série šperků z titanu (80. léta)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Jana Kořínková</dc:creator>
  <cp:lastModifiedBy>Jana Kořínková</cp:lastModifiedBy>
  <cp:revision>104</cp:revision>
  <dcterms:created xsi:type="dcterms:W3CDTF">2016-02-24T10:43:11Z</dcterms:created>
  <dcterms:modified xsi:type="dcterms:W3CDTF">2016-02-25T10:15:36Z</dcterms:modified>
</cp:coreProperties>
</file>